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60"/>
  </p:notesMasterIdLst>
  <p:sldIdLst>
    <p:sldId id="257" r:id="rId2"/>
    <p:sldId id="266" r:id="rId3"/>
    <p:sldId id="274" r:id="rId4"/>
    <p:sldId id="315" r:id="rId5"/>
    <p:sldId id="316" r:id="rId6"/>
    <p:sldId id="317" r:id="rId7"/>
    <p:sldId id="267" r:id="rId8"/>
    <p:sldId id="268" r:id="rId9"/>
    <p:sldId id="270" r:id="rId10"/>
    <p:sldId id="272" r:id="rId11"/>
    <p:sldId id="273" r:id="rId12"/>
    <p:sldId id="258" r:id="rId13"/>
    <p:sldId id="293" r:id="rId14"/>
    <p:sldId id="259" r:id="rId15"/>
    <p:sldId id="260" r:id="rId16"/>
    <p:sldId id="261" r:id="rId17"/>
    <p:sldId id="262" r:id="rId18"/>
    <p:sldId id="263" r:id="rId19"/>
    <p:sldId id="264" r:id="rId20"/>
    <p:sldId id="265"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4" r:id="rId5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1" d="100"/>
          <a:sy n="71" d="100"/>
        </p:scale>
        <p:origin x="-135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D8D1DF-FC42-4586-8506-814FB780ABED}" type="datetimeFigureOut">
              <a:rPr lang="pt-BR" smtClean="0"/>
              <a:pPr/>
              <a:t>17/10/2015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E5FFE7-6815-45A6-99E6-608853EA1824}" type="slidenum">
              <a:rPr lang="pt-BR" smtClean="0"/>
              <a:pPr/>
              <a:t>‹nº›</a:t>
            </a:fld>
            <a:endParaRPr lang="pt-BR"/>
          </a:p>
        </p:txBody>
      </p:sp>
    </p:spTree>
    <p:extLst>
      <p:ext uri="{BB962C8B-B14F-4D97-AF65-F5344CB8AC3E}">
        <p14:creationId xmlns:p14="http://schemas.microsoft.com/office/powerpoint/2010/main" val="378477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C1D3FB-E3F9-4635-8713-E5ECE8849820}" type="slidenum">
              <a:rPr lang="pt-BR"/>
              <a:pPr/>
              <a:t>1</a:t>
            </a:fld>
            <a:endParaRPr lang="pt-BR"/>
          </a:p>
        </p:txBody>
      </p:sp>
      <p:sp>
        <p:nvSpPr>
          <p:cNvPr id="51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C667D9B6-1647-485C-AB67-753A231D106F}" type="slidenum">
              <a:rPr lang="en-US" sz="1200"/>
              <a:pPr algn="r"/>
              <a:t>1</a:t>
            </a:fld>
            <a:endParaRPr lang="en-US" sz="12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E6E5FFE7-6815-45A6-99E6-608853EA1824}" type="slidenum">
              <a:rPr lang="pt-BR" smtClean="0"/>
              <a:pPr/>
              <a:t>19</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E6E5FFE7-6815-45A6-99E6-608853EA1824}" type="slidenum">
              <a:rPr lang="pt-BR" smtClean="0"/>
              <a:pPr/>
              <a:t>47</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BE07FA0C-9D6F-454F-B50B-C4B1797713D6}" type="datetimeFigureOut">
              <a:rPr lang="pt-BR" smtClean="0"/>
              <a:pPr/>
              <a:t>17/10/2015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679B562-C916-4FA5-8AD3-462FC0CDE123}"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E07FA0C-9D6F-454F-B50B-C4B1797713D6}" type="datetimeFigureOut">
              <a:rPr lang="pt-BR" smtClean="0"/>
              <a:pPr/>
              <a:t>17/10/2015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679B562-C916-4FA5-8AD3-462FC0CDE123}"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E07FA0C-9D6F-454F-B50B-C4B1797713D6}" type="datetimeFigureOut">
              <a:rPr lang="pt-BR" smtClean="0"/>
              <a:pPr/>
              <a:t>17/10/2015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679B562-C916-4FA5-8AD3-462FC0CDE123}"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BE07FA0C-9D6F-454F-B50B-C4B1797713D6}" type="datetimeFigureOut">
              <a:rPr lang="pt-BR" smtClean="0"/>
              <a:pPr/>
              <a:t>17/10/2015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679B562-C916-4FA5-8AD3-462FC0CDE123}"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BE07FA0C-9D6F-454F-B50B-C4B1797713D6}" type="datetimeFigureOut">
              <a:rPr lang="pt-BR" smtClean="0"/>
              <a:pPr/>
              <a:t>17/10/2015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679B562-C916-4FA5-8AD3-462FC0CDE123}"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BE07FA0C-9D6F-454F-B50B-C4B1797713D6}" type="datetimeFigureOut">
              <a:rPr lang="pt-BR" smtClean="0"/>
              <a:pPr/>
              <a:t>17/10/2015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679B562-C916-4FA5-8AD3-462FC0CDE123}"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BE07FA0C-9D6F-454F-B50B-C4B1797713D6}" type="datetimeFigureOut">
              <a:rPr lang="pt-BR" smtClean="0"/>
              <a:pPr/>
              <a:t>17/10/2015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679B562-C916-4FA5-8AD3-462FC0CDE123}"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BE07FA0C-9D6F-454F-B50B-C4B1797713D6}" type="datetimeFigureOut">
              <a:rPr lang="pt-BR" smtClean="0"/>
              <a:pPr/>
              <a:t>17/10/2015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679B562-C916-4FA5-8AD3-462FC0CDE123}"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E07FA0C-9D6F-454F-B50B-C4B1797713D6}" type="datetimeFigureOut">
              <a:rPr lang="pt-BR" smtClean="0"/>
              <a:pPr/>
              <a:t>17/10/2015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679B562-C916-4FA5-8AD3-462FC0CDE123}"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BE07FA0C-9D6F-454F-B50B-C4B1797713D6}" type="datetimeFigureOut">
              <a:rPr lang="pt-BR" smtClean="0"/>
              <a:pPr/>
              <a:t>17/10/2015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679B562-C916-4FA5-8AD3-462FC0CDE123}"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BE07FA0C-9D6F-454F-B50B-C4B1797713D6}" type="datetimeFigureOut">
              <a:rPr lang="pt-BR" smtClean="0"/>
              <a:pPr/>
              <a:t>17/10/2015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679B562-C916-4FA5-8AD3-462FC0CDE123}"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07FA0C-9D6F-454F-B50B-C4B1797713D6}" type="datetimeFigureOut">
              <a:rPr lang="pt-BR" smtClean="0"/>
              <a:pPr/>
              <a:t>17/10/2015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9B562-C916-4FA5-8AD3-462FC0CDE123}"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8"/>
          <p:cNvSpPr>
            <a:spLocks noGrp="1" noChangeArrowheads="1"/>
          </p:cNvSpPr>
          <p:nvPr>
            <p:ph type="ctrTitle"/>
          </p:nvPr>
        </p:nvSpPr>
        <p:spPr>
          <a:xfrm>
            <a:off x="0" y="2939412"/>
            <a:ext cx="9144000" cy="1489720"/>
          </a:xfrm>
        </p:spPr>
        <p:txBody>
          <a:bodyPr>
            <a:noAutofit/>
          </a:bodyPr>
          <a:lstStyle/>
          <a:p>
            <a:pPr algn="ctr"/>
            <a:r>
              <a:rPr lang="pt-BR" sz="4300" dirty="0">
                <a:solidFill>
                  <a:srgbClr val="00B050"/>
                </a:solidFill>
                <a:latin typeface="Britannic Bold" pitchFamily="34" charset="0"/>
              </a:rPr>
              <a:t>DICAS DE </a:t>
            </a:r>
            <a:r>
              <a:rPr lang="pt-BR" sz="4300" dirty="0" smtClean="0">
                <a:solidFill>
                  <a:srgbClr val="00B050"/>
                </a:solidFill>
                <a:latin typeface="Britannic Bold" pitchFamily="34" charset="0"/>
              </a:rPr>
              <a:t>MATEMÁTICA  </a:t>
            </a:r>
            <a:r>
              <a:rPr lang="pt-BR" sz="4300" dirty="0" smtClean="0">
                <a:solidFill>
                  <a:srgbClr val="FF0000"/>
                </a:solidFill>
                <a:latin typeface="Britannic Bold" pitchFamily="34" charset="0"/>
              </a:rPr>
              <a:t> </a:t>
            </a:r>
            <a:r>
              <a:rPr lang="pt-BR" sz="4300" b="1" dirty="0" smtClean="0">
                <a:solidFill>
                  <a:schemeClr val="tx2">
                    <a:lumMod val="60000"/>
                    <a:lumOff val="40000"/>
                  </a:schemeClr>
                </a:solidFill>
                <a:latin typeface="Britannic Bold" pitchFamily="34" charset="0"/>
              </a:rPr>
              <a:t>ENEM 2015</a:t>
            </a:r>
            <a:endParaRPr lang="pt-BR" sz="4300" b="1" dirty="0">
              <a:solidFill>
                <a:schemeClr val="tx2">
                  <a:lumMod val="60000"/>
                  <a:lumOff val="40000"/>
                </a:schemeClr>
              </a:solidFill>
              <a:latin typeface="Britannic Bold" pitchFamily="34" charset="0"/>
            </a:endParaRPr>
          </a:p>
        </p:txBody>
      </p:sp>
      <p:pic>
        <p:nvPicPr>
          <p:cNvPr id="6" name="Imagem 5"/>
          <p:cNvPicPr/>
          <p:nvPr/>
        </p:nvPicPr>
        <p:blipFill>
          <a:blip r:embed="rId3" cstate="print"/>
          <a:srcRect l="5859" t="26367" r="13574" b="24805"/>
          <a:stretch>
            <a:fillRect/>
          </a:stretch>
        </p:blipFill>
        <p:spPr bwMode="auto">
          <a:xfrm>
            <a:off x="2500298" y="4857760"/>
            <a:ext cx="3714776" cy="2000264"/>
          </a:xfrm>
          <a:prstGeom prst="rect">
            <a:avLst/>
          </a:prstGeom>
          <a:noFill/>
          <a:ln w="9525">
            <a:noFill/>
            <a:miter lim="800000"/>
            <a:headEnd/>
            <a:tailEnd/>
          </a:ln>
          <a:effectLst/>
        </p:spPr>
      </p:pic>
      <p:pic>
        <p:nvPicPr>
          <p:cNvPr id="27650" name="Picture 2" descr="http://www.brasilescola.com/upload/vestibular/imagem%20mat_enem.png"/>
          <p:cNvPicPr>
            <a:picLocks noChangeAspect="1" noChangeArrowheads="1"/>
          </p:cNvPicPr>
          <p:nvPr/>
        </p:nvPicPr>
        <p:blipFill>
          <a:blip r:embed="rId4"/>
          <a:srcRect/>
          <a:stretch>
            <a:fillRect/>
          </a:stretch>
        </p:blipFill>
        <p:spPr bwMode="auto">
          <a:xfrm>
            <a:off x="1513457" y="0"/>
            <a:ext cx="5814672" cy="3000372"/>
          </a:xfrm>
          <a:prstGeom prst="rect">
            <a:avLst/>
          </a:prstGeom>
          <a:noFill/>
        </p:spPr>
      </p:pic>
    </p:spTree>
    <p:extLst>
      <p:ext uri="{BB962C8B-B14F-4D97-AF65-F5344CB8AC3E}">
        <p14:creationId xmlns:p14="http://schemas.microsoft.com/office/powerpoint/2010/main" val="3253706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a:spLocks noGrp="1"/>
          </p:cNvSpPr>
          <p:nvPr>
            <p:ph idx="4294967295"/>
          </p:nvPr>
        </p:nvSpPr>
        <p:spPr>
          <a:xfrm>
            <a:off x="71438" y="-24"/>
            <a:ext cx="8929718" cy="4500594"/>
          </a:xfrm>
        </p:spPr>
        <p:txBody>
          <a:bodyPr>
            <a:noAutofit/>
          </a:bodyPr>
          <a:lstStyle/>
          <a:p>
            <a:pPr marL="0" indent="898525" algn="just" eaLnBrk="1" hangingPunct="1">
              <a:buFont typeface="Wingdings" pitchFamily="2" charset="2"/>
              <a:buNone/>
            </a:pPr>
            <a:r>
              <a:rPr lang="pt-BR" sz="4000" dirty="0" smtClean="0"/>
              <a:t>Mesmo em “Matemática", é importante que você leia muito, pois o conhecimento geral, decorrente do hábito da leitura, pode ajudá-lo. A interpretação de textos, aliada a tudo que o que trouxer de conhecimento dos ensinos fundamental e médio são determinantes.</a:t>
            </a:r>
          </a:p>
          <a:p>
            <a:pPr marL="0" indent="898525" algn="just" eaLnBrk="1" hangingPunct="1">
              <a:buFont typeface="Wingdings" pitchFamily="2" charset="2"/>
              <a:buNone/>
            </a:pPr>
            <a:endParaRPr lang="pt-BR" sz="4000" dirty="0" smtClean="0"/>
          </a:p>
        </p:txBody>
      </p:sp>
      <p:sp>
        <p:nvSpPr>
          <p:cNvPr id="29698" name="AutoShape 2" descr="data:image/jpeg;base64,/9j/4AAQSkZJRgABAQAAAQABAAD/2wCEAAkGBxQTEhUUEBQVFRQWFRcWGBcXFhUdHRcbFRUYFhcVGBcZHSggGholHBcWITEiJSktLi4uFx80ODMsNygtLisBCgoKDg0OGhAQGiwkICQ0LCwsLCwsLCwtLCwsLCwsLCwsLCwsLCwsLCwsLCwsLCwsLCwsLCwsLCwsLCwsLCwsLP/AABEIALgAlQMBEQACEQEDEQH/xAAcAAAABwEBAAAAAAAAAAAAAAAAAQIDBAUGBwj/xABCEAABAwICBgcECAQGAwEAAAABAAIDBBESIQUGEzFRcQciMkFhkaFCUoGxFCNicoKSwdEzNEOyFVNzouHwwtLxY//EABoBAAIDAQEAAAAAAAAAAAAAAAADAQIEBQb/xAAwEQACAgEDAwMCBQMFAAAAAAAAAQIDEQQhMRJBUQUiMhNxQlJhgaEjsfAUM5HB0f/aAAwDAQACEQMRAD8A7igAIACAKfWnWOGhgMs58GMHakcdzGDvJ9EN4BLJx6t1krK/E6aZ8EYcW/R4XFuG3dJIOs424WGayW3tPETXVp01mRU/4LCesA4n3sb788V7pP1p+R30YeCbTT1MP8vW1MfgZNoPKS+XKyutRNclHpoPguaTXzScXadT1A4PY5h/M0keiYtSu6FvSvsy9oOltoyrKSWLi+IiVvkAHeidG6D7ipUzXY1mh9daGpyhqYy73HOwu5YXWKYKNAgAIACAAgAIACAAgAIACAAgAIAZrKpkUb5JHBrGNLnOO4BouSgDhOkNJvrp3VkwNrFtPGf6cfG3vu3n4BYr7MvpRuoqwuplSZrgTFjmMkGCRrsiASQ154b7cj4JePw+OBmfxeeSbR0jYmBkYs0XtmTvN95VJScnll4xUVhDhKqSNuKAEEoAi1VHHJ/EY13MBWUmuGVcU+UOaOqqim/lKqaID2MWNn5H3AHKydHUSXImWni+NjT6P6UK+KwnhhqW8WExP8jiafROjqIvkTLTSXBqdGdLVC/Kfa0zv/1Z1fztu1OU4vhiZQlHlGy0bpWCduKnljlHFjmn5KxUmIACAAgAIACAAgAIA590x6QtTxUjT1qqXC7/AEo7PkPLst/EFSyXTFsvXHqkkYfkuYdQhaTqmMZ9bctecFrXviysrQi29ik5JLchMiLvqnPc10bmuBBzez2b+HceSu3jfHJVLPtzwT3uA35JYwRivuQAgoAQUAIJQA2UECHKQIn0NodjZeN/vRktd5tV42yXDFyqjLlF/ozXbSVPbBUCZo9iduL4Y22KdHU+UJlpvDNhojpjZkK6mfEe+SI7RnMiwc3yPNPjbGXcRKqcexvNCaz0lWL0tRHIe9ocMQ5tOY8kwWW6AAgAIACAOM6+Vm20q8b200LYh9+U43/GwZ6LLqpbJGrSx3bKsrGbRtyCCn03PhczZn63O3ANORxeHDxC06al2vHYTdPpxjkq3QB2b+ueLs/TcF2oUwgsJGKTcuQClaNww/dJHyUyqhLlAm1wOtdIOzIeTgHD91mnoqnxsNV013HW6QeO2wHxYf8AxP7rLPQSXxeRsdR5Q7HpCN2WKx4OyPrvWOdM4cobGyL4Y8SllxBKkBBQA2SgBBKAI0lO0kOtZwzDmkhw8Q4ZhXjOUeGUlCMuUanV/pErqSwc8VUQyLJDZ4H2ZB38wtENR+YzT0/5Ts+qes8FfBtqckWOF7HZOjd3tcOPzWhPJnawXakgTI8AEnIAXJ8AgDz7QVJmMtQd880kv4S6zP8AaAuffLMzoaeOIEkpI8ae6wJO4ZqSDLseXkyHe835D2R5fMr0GmqVdaRzpy6pZHE4qGgA1AAsgAnR3GYuOSgBoU1uw5zORy8jkkz01c+UWjOS4Ye1lHuvH5T+oWSeg/KxqvfdB/Th7YczmMvMZLLPS2Q7DldFjgeCLggjwWfgZkS4oAajlDhdpBHh4KWmuSE0+CK0gOdshdzjdxubA+J/QK+7S6imyb6SVorWabR75Nk65mDC7LK7MQFh+L0Wqh5iZb1iR6pThJnekPSJg0dVSN7Wyc1v3njCPUoA5DRQbONjB7LQPILlSeXk6sVhYFlQSVunJbQuA3uswfiNj6XTtPDrsSF2vEGVTRZehMAaADUAGoJLDQUEL52NqX4Ib9d3gBe3x3fFVk3jYGa+t1+jitFQ0sOxbleRty8DfkN1/G6Uqm92yuCv1+0bGNhVQNDI6lgcWjc1wGdlauT3TJRkE0kIhSQR30rd7btPFuXpuKXZRCfKJUmuBt8zmfxMxuxAeQIXNv0bhvHg0Qv7SGXjqkuGBgzwt3nnbdyCzLnC3Yx8ZeyH9mCyzbtBGVsiLqmWpZZbCawi61N1Y+mPnGZETYW3PF20Jz42A81so+OTHf8ALB6TThJzrpmqvqaWnH9aoDiPswjaH4Xwj4pdssQbGVLM0jEuK5p0xDiggpdOvu6Nv3nn4Cw+a6Hp8czcvBm1D2SIgXXMoYUAKUEhqABZBJc6v6tz1Ugaxjgy/WkIIa0d5ue/wVJTSIbLbpD0nG58VLTkGKmbguO91rHPw/dVrXdkJGPTiQkAEpII1d/Ddy/+KlvwefBK5FheeOgGgDr3QZQ2o5ZiM5p3kfdj6jbeS6NaxFI51jzJs6SrlDkPSbU7TScTO6npieTp3/8AqwLNqX7UjTpl7myhJWI2jbigDP1z8U7z3Na1vxzcfmF2PT44g2Yr3mYkLcJLLRmg6ioa51PE6QMydhtlfwvcqjklyBd6V0aKfRsIkjwzzTOcS4Wc1rBYDPcFRPMwXJllcsajUSto4ZXOrAS7+mS3E1p7yW8UuxSfBDyafSUFZWNIp6+new3+rjOzNuBG9LTjHlFdkc2raV0Ujo5BZ7DZwvfMeK0J5LjCkAipICUgRa/cB7zmjy6x+SRqpdNTLQWZIcXCNw1VS4WOdwBPorRWWkRJ4TZ6M1B0b9H0dSxEWcIWF33nDE71JXSOYaBAHB9LVW2r66XeNtsWnwgbh/uL1i1L9yRt0y9rYyVmNIglAGajdcvd7z3H1sPQBd/TR6akjnTeZNjoTypJoquSN14nuYTldriPkqtJ8km+1v1sngljgaY5WshjxiRjX4nkXdc7+G5IhBNZKpGAqJcb3OsG4iTZosBfuA4JpcP6M/DiwOw8cJt57lGQENcQbg2PEKSQnEk3OZ4lBAlSASkBJUkESfORo90F3nkP1WHXy9qQ2he7I6uUaxyho9vPTwD+rPG08gcTvRpTqFmYm94geomNsABuAt5LcYRqtqBHG+R25jHPPJoJPyQB540CSYGvd2pLyO5yOLz81zrnmbOlSsQROJShhGrZcLHu91rj5C6tFZaREnhNlBTMsxo4AL0aWFg5o8EEigoAUTffmoJDCgDpGhNcqp74oTSNdEcLC0Rv3bsVzl4pDguclXFFF0lUEUNaWwgNBY1zmjcHG98u64sfir1ttEx4MoUwsEUECSrAEVJBCZm954EN8hc+pXJ10s2Y8GmhbNjyxDzU9FFDttKsJF2wQySnwc4tjb8esfIrXpls2ZNS+Ed+WkzGV6UK0xaLqi3tOj2bechDB80ZwHJymGPC1rRuaAPIWXKbyzrJYWAiVAFbpx31RHvFrfNwv6XT9NHqtSF3PEGV4XoDAKCqSKCgkUFACmmygk61qzrYa5ppwTT1Abdj2AEOwjgRlyWeUencW1g5hpNzzLJtXF78RDnHvINrpq4GIiFWASVJARUgNSyhu/f3AZk8gMyolOMFmTwVlJRWWyFTNe02kbhuC/PebuO8d3cuJbONknKLyN0mohblQ7ElKNh1HoIoOpV1JHbkbE0/ZiGdvxOd5LoUrEEYLnmbOrJgo5100VH1FLD/AJtS0nlEC8+oal2vEGMqWZowziuadIbJQBUabdnG37Rd+UfuQt2gjmzPgz6h7JEULsGQuNX9FxVDiySobA7LDjBs7wxd3xVJya4QFtXagVjBija2dnvROB9DmqK2LDqM7U0kkZtKxzDwcCPmrZT4LFxqnpaGnkd9JgbNG9uE3AJb4tuqTTfBDWTSxac0ZSF01CyR07mlrWuxYWX3nP8A5VOmT2ZGG+TBTSlzi529xJPMm5TC42VICSpIERxukcWsyA7Tz3eAHeVi1etjR7VuzFq9ZGjZbssqKkjZfBmdxcTck+J7uS4N11lrzNnFststeZsg6bZZzH92bD+LMHzFvim6d7OP7nW9Jn0zcX3IMr8IJPcCfJPSy8Hfbwjv3RXo7YaLpgRZz2bZ3OU48/GxHkuklg5reWaxSQck6WJ8ekKaPuigkkPORzWj0aVn1L9uDRplmeTNErCbhsoApNJuvOB7sf8Ac7/gLq+nR2kzJqH7khsLpGcUFUkn6O0xPAbwSvZycbeW5VcU+Qwamj6RZiMNXFFUN+00A/K3olOpdiOkktn0NU9tklK894vh9Lj0CjE0G6Cn6PdoMVDUxTDuBIB8wo+p5RPV5MlpXRM1M/BURlju6+4+IIyKYmnwSnkg3UokbmfhaTwBKlvCyQ3glwERsjisS6S97eILnuJ/73Ly1knbOVj/AM8I81PNtkrH/nhEqngbG0NYLAf9JPEpUpOTyy28nlkbS4vDJfuaT8RmPUJlO00atOnGaaKkUxmdHCN80jI/zuGL0ut9KzM9Hc8QZ6mpoQxjWDc1oaOQFlvMA4gDh2t1RtNK1bu6MRQjm1pe7+4LJqnwjZpVyyuKyGoQUAUE5vNKeBa3ybf9V29AsVGG5+9hhbBQYUAKCgkMKCRSgByGZzDdji08QSPkowA9W6RlmttpHyYd2Ik2vwUJJcARwLjxHqP3Cwyb09uX8Zfwxy98cd0Rqvs+Bcy/IvbdadQ/6UmvBkuz9OWPBPBvUn7MQt+Nxv8A2heb4q+7/scOMf6X3ZNJSxkIlXpmcEbMdp1r+DQbknnu+K0UR36vB0dJS5TT8Fz0Y6P2+lYbi7YGPmPgewz1cfJdDTLlnR1L4R6DWoygQB57M2OerkPt1c2fgx+zHowLBqH7zfp17AykDxslAGf9uT/UPyC72i/2Uc+35sWFpKCgoAMKCRQUAGgkYqq1kfbdbgN5PIBUlJR5Ajf4r3iKUjjhHyuk/wCpr8jlprmsqD/4H6TSDHnqkhw9lwsR8FaShdBx8i8uEvDHKxt2ut3jEPmPUJWnzKlwl2yguinn9SNJpobXFC0yExhrrZAG9xmeZXIWnfRibxuYNN6ddcumK7hyaYqLG0TL93X3IWnq/Mzor0K9LP8A2QodIAH60Oa9xzLhkTzGSc63j28DlD6C6ZRa+52HoI0f1aqqI7bxEw/ZjFz/ALifJa6o4gjJdLM2dXTBYEAebNGTWhc83N3yvyzJvI52S5929jOhTtWmSoJg9gcAQHC9iLEc+CU1h4Gp5WStpnCNuzgxSG5Nychc97v0F0yW+8thccLaO5EqoHxuL3kFrjdxAyad273fFdDR6mK9j/YRdW/kG0rpmcUFBIagA1BJHr6rA3IXc44WjiSl2TUI5ZMYuTUY8sk6E0E5zgA0yTO3nf8AAcAuLZbKyR6vS6OrSw6p893/AOE+roXRvLJGlrhvBSHlbM6EJRnHqjwVukdGiQXHVkGbXDeD+yZVa4PKMms0UNRDHfsyqkrHSNbCMpSS19vZANyfj+q3fV6euS74Z5ivTyssjS+eGWMdMGNDWiwCwOTbyz1UKo1xUYrCQghBIl7ARZwBHAoTa4KyhGSxJZRrOizWl1DUspnuJpJ3YQD/AEpHbnA+67cRyWymzq2fJ5v1HRKl9cPi/wCD0AnnMAgDzTA405fTOa500Mj4y0Dg44XknIAgg38Vhuh722bqZroSXIT2YnBs7xc5iJpNiBvud7vkl5wsxX7jMZeJP9h6aN4LBEWtaD1hbeODbblCa3yWae2BxyqWK6XRo3xks8Bm38vd8Fqq1dkNs5QiVEXxsRnskb2m4hxZ+rT+l1uhr4P5bCJUyX6gjqGnIHPgcj5Fa4zjLhinsOqwEShj2s7nnsx9Rv3rdY/ouTrrd+lHc9F03XN2vtsvudt1V0Q2CFpsC94DnO55gDwCTXHpRfV3u2b8Lgja41sTGYXRskkcOriAOEe9xVbZJIf6fTZOWU2kuTnbo1lO60RTTNBLg0Bx3kAXPMq3U8YE/SgpOSSy+WMyNUkNEWQKRTQ2pIGK5pwEtycOs08C3MEeSvW8STMusr+pRKJ6e1W0j9Io6ef/ADIY3nmWi487roHkC0QBgukHUV1S76VRFrKpos5rsmztG5rz3OHc5UnBTWGXhNweUcrc8CXBPGYqhmRZIAHNvvwnvaeIWGdcobdjdCyM9+48UsaIcgBBQQNlADE8LXdpoPMK0ZOPDIcU+SK6kI7DyPB3WHrn6rVXrLI87iZUJ8A1aH1Rvv2j788SRqHmeT0Xo6xpl92dR1d1rYI2x1FwWiwda4IG6/AohcsYZGp9Om5OVffsZ7SdUZpXyHvOXgBkAs85ZeTr6elVVqKIEjVAxoiyhSLZFlCshTIkisKYwpKCZeyeR+SlclJ/FnoHooB/wijv/lemJ1vRdI8SaxAAQBVae1cpaxobVQskt2SR1m/dcMx8EAYPSnRKRc0NU9nCOcbRv5u0PVKlTCXYbG6ce5j9Kat6Qpv49K57R7dOdoOeGwd6JEtM+zHx1K7opYa6N5s1wuN7TkR4FpzBSZQlHlD4zjLhjpVCwgqQEFAETV02bI3vbK71sVe7lP8AQ7Po8v6Mo+Gy9jckHaTHw9QXyIe9BVsjSFSLZEkKshbIshVhTGFJQj6Qfhjefsn9letZkjPq59NM3+h6b1PotjQ0sR3sp4mnmGC/rddA8cXCAAgAIACAAgCm05qrR1f8zTxSHucWgOHJ4z9UAYbSvRA3M0NU+PhHMNoz83aHmUuVUJdhsbpx7mO0rqdpGmuZKbatHtwOxZcSw2d80iWmfZjo6ld0Z0VjC4tJwvG9rgWuHNrs0mVco8ofGyMuGR6d+zqCD2ZRcfeb3fEKX7ofY3+m3fTvcHxL+6Ltr0g9GmOCRQWyE6RBDYw96ko2R5HKwtsjSFSLY2pIF0VHt6imgH9WeNp5A4negTqFmWTl+rWdNHT5Z6mY2wAG4C3ktp5oUgAIACAAgAIACAAgAIArNMav01UMNVBFKPtMBI5O3j4IAwGsfQxTSNJo5JYHgFzG4sTMQzGTs2juyPmq9K8F1OSaafBzCmld1mSgtljcWSNPc5uR+C59tfRLB7LRataipS79yRtEs2ZCMiMEZG3SKSrYw96ko2NFSVCQBq+iLR+20qH2u2mhc8ng6Tqt+NsXktenjtk876vbmxQ8HoBaDkAQAEABAAQAEABAAQAEABAAQBx/pl1Ucx/+I07bgANqWgb2jJs3Mbj4JdtfWjZodU9PZns+TnMc4cAWm4Peue1h4Z66FinFSi8oMyIwTkQXoIyJUkBIAbqJcIvYkkgNA3uJyAA4q0IuTwI1F8aa3Nnfui7VU0NGNr/MTHaTHgTuZ+EZc7roJYWEeQsm5ycpcs2KkoBAAQAEABAAQAEABAAQAEABABOaCCCLg5EHv8EAch196LMOOp0WLHtPpvZfxMfuu8NxS51qSNel1llEtuPBzSnhmkds4qaofJuwbJ4IP2iRYfFZlRLJ2perUKOVlvwXGnNSq+jhZUVDA5jr7RkYLjB7pcRvB77bk2VC6duTHT6tL6ubPi/4IOruhamveGUcZw360z2kRsHfn7R8AqQof4h+p9Vilird+Sx0tqPpGnk2f0d1QD2JIbYXfeBzaeatLT77MXV6xiOLI5f6G76O+jJ0UravSJaZW5xwtzbGT7Tj7T/QJ0K1BbHN1WrnqJZlx2R1RXMoEABA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9700" name="AutoShape 4" descr="data:image/jpeg;base64,/9j/4AAQSkZJRgABAQAAAQABAAD/2wCEAAkGBxQTEhUUEBQVFRQWFRcWGBcXFhUdHRcbFRUYFhcVGBcZHSggGholHBcWITEiJSktLi4uFx80ODMsNygtLisBCgoKDg0OGhAQGiwkICQ0LCwsLCwsLCwtLCwsLCwsLCwsLCwsLCwsLCwsLCwsLCwsLCwsLCwsLCwsLCwsLCwsLP/AABEIALgAlQMBEQACEQEDEQH/xAAcAAAABwEBAAAAAAAAAAAAAAAAAQIDBAUGBwj/xABCEAABAwICBgcECAQGAwEAAAABAAIDBBESIQUGEzFRcQciMkFhkaFCUoGxFCNicoKSwdEzNEOyFVNzouHwwtLxY//EABoBAAIDAQEAAAAAAAAAAAAAAAADAQIEBQb/xAAwEQACAgEDAwMCBQMFAAAAAAAAAQIDEQQhMRJBUQUiMhNxQlJhgaEjsfAUM5HB0f/aAAwDAQACEQMRAD8A7igAIACAKfWnWOGhgMs58GMHakcdzGDvJ9EN4BLJx6t1krK/E6aZ8EYcW/R4XFuG3dJIOs424WGayW3tPETXVp01mRU/4LCesA4n3sb788V7pP1p+R30YeCbTT1MP8vW1MfgZNoPKS+XKyutRNclHpoPguaTXzScXadT1A4PY5h/M0keiYtSu6FvSvsy9oOltoyrKSWLi+IiVvkAHeidG6D7ipUzXY1mh9daGpyhqYy73HOwu5YXWKYKNAgAIACAAgAIACAAgAIACAAgAIAZrKpkUb5JHBrGNLnOO4BouSgDhOkNJvrp3VkwNrFtPGf6cfG3vu3n4BYr7MvpRuoqwuplSZrgTFjmMkGCRrsiASQ154b7cj4JePw+OBmfxeeSbR0jYmBkYs0XtmTvN95VJScnll4xUVhDhKqSNuKAEEoAi1VHHJ/EY13MBWUmuGVcU+UOaOqqim/lKqaID2MWNn5H3AHKydHUSXImWni+NjT6P6UK+KwnhhqW8WExP8jiafROjqIvkTLTSXBqdGdLVC/Kfa0zv/1Z1fztu1OU4vhiZQlHlGy0bpWCduKnljlHFjmn5KxUmIACAAgAIACAAgAIA590x6QtTxUjT1qqXC7/AEo7PkPLst/EFSyXTFsvXHqkkYfkuYdQhaTqmMZ9bctecFrXviysrQi29ik5JLchMiLvqnPc10bmuBBzez2b+HceSu3jfHJVLPtzwT3uA35JYwRivuQAgoAQUAIJQA2UECHKQIn0NodjZeN/vRktd5tV42yXDFyqjLlF/ozXbSVPbBUCZo9iduL4Y22KdHU+UJlpvDNhojpjZkK6mfEe+SI7RnMiwc3yPNPjbGXcRKqcexvNCaz0lWL0tRHIe9ocMQ5tOY8kwWW6AAgAIACAOM6+Vm20q8b200LYh9+U43/GwZ6LLqpbJGrSx3bKsrGbRtyCCn03PhczZn63O3ANORxeHDxC06al2vHYTdPpxjkq3QB2b+ueLs/TcF2oUwgsJGKTcuQClaNww/dJHyUyqhLlAm1wOtdIOzIeTgHD91mnoqnxsNV013HW6QeO2wHxYf8AxP7rLPQSXxeRsdR5Q7HpCN2WKx4OyPrvWOdM4cobGyL4Y8SllxBKkBBQA2SgBBKAI0lO0kOtZwzDmkhw8Q4ZhXjOUeGUlCMuUanV/pErqSwc8VUQyLJDZ4H2ZB38wtENR+YzT0/5Ts+qes8FfBtqckWOF7HZOjd3tcOPzWhPJnawXakgTI8AEnIAXJ8AgDz7QVJmMtQd880kv4S6zP8AaAuffLMzoaeOIEkpI8ae6wJO4ZqSDLseXkyHe835D2R5fMr0GmqVdaRzpy6pZHE4qGgA1AAsgAnR3GYuOSgBoU1uw5zORy8jkkz01c+UWjOS4Ye1lHuvH5T+oWSeg/KxqvfdB/Th7YczmMvMZLLPS2Q7DldFjgeCLggjwWfgZkS4oAajlDhdpBHh4KWmuSE0+CK0gOdshdzjdxubA+J/QK+7S6imyb6SVorWabR75Nk65mDC7LK7MQFh+L0Wqh5iZb1iR6pThJnekPSJg0dVSN7Wyc1v3njCPUoA5DRQbONjB7LQPILlSeXk6sVhYFlQSVunJbQuA3uswfiNj6XTtPDrsSF2vEGVTRZehMAaADUAGoJLDQUEL52NqX4Ib9d3gBe3x3fFVk3jYGa+t1+jitFQ0sOxbleRty8DfkN1/G6Uqm92yuCv1+0bGNhVQNDI6lgcWjc1wGdlauT3TJRkE0kIhSQR30rd7btPFuXpuKXZRCfKJUmuBt8zmfxMxuxAeQIXNv0bhvHg0Qv7SGXjqkuGBgzwt3nnbdyCzLnC3Yx8ZeyH9mCyzbtBGVsiLqmWpZZbCawi61N1Y+mPnGZETYW3PF20Jz42A81so+OTHf8ALB6TThJzrpmqvqaWnH9aoDiPswjaH4Xwj4pdssQbGVLM0jEuK5p0xDiggpdOvu6Nv3nn4Cw+a6Hp8czcvBm1D2SIgXXMoYUAKUEhqABZBJc6v6tz1Ugaxjgy/WkIIa0d5ue/wVJTSIbLbpD0nG58VLTkGKmbguO91rHPw/dVrXdkJGPTiQkAEpII1d/Ddy/+KlvwefBK5FheeOgGgDr3QZQ2o5ZiM5p3kfdj6jbeS6NaxFI51jzJs6SrlDkPSbU7TScTO6npieTp3/8AqwLNqX7UjTpl7myhJWI2jbigDP1z8U7z3Na1vxzcfmF2PT44g2Yr3mYkLcJLLRmg6ioa51PE6QMydhtlfwvcqjklyBd6V0aKfRsIkjwzzTOcS4Wc1rBYDPcFRPMwXJllcsajUSto4ZXOrAS7+mS3E1p7yW8UuxSfBDyafSUFZWNIp6+new3+rjOzNuBG9LTjHlFdkc2raV0Ujo5BZ7DZwvfMeK0J5LjCkAipICUgRa/cB7zmjy6x+SRqpdNTLQWZIcXCNw1VS4WOdwBPorRWWkRJ4TZ6M1B0b9H0dSxEWcIWF33nDE71JXSOYaBAHB9LVW2r66XeNtsWnwgbh/uL1i1L9yRt0y9rYyVmNIglAGajdcvd7z3H1sPQBd/TR6akjnTeZNjoTypJoquSN14nuYTldriPkqtJ8km+1v1sngljgaY5WshjxiRjX4nkXdc7+G5IhBNZKpGAqJcb3OsG4iTZosBfuA4JpcP6M/DiwOw8cJt57lGQENcQbg2PEKSQnEk3OZ4lBAlSASkBJUkESfORo90F3nkP1WHXy9qQ2he7I6uUaxyho9vPTwD+rPG08gcTvRpTqFmYm94geomNsABuAt5LcYRqtqBHG+R25jHPPJoJPyQB540CSYGvd2pLyO5yOLz81zrnmbOlSsQROJShhGrZcLHu91rj5C6tFZaREnhNlBTMsxo4AL0aWFg5o8EEigoAUTffmoJDCgDpGhNcqp74oTSNdEcLC0Rv3bsVzl4pDguclXFFF0lUEUNaWwgNBY1zmjcHG98u64sfir1ttEx4MoUwsEUECSrAEVJBCZm954EN8hc+pXJ10s2Y8GmhbNjyxDzU9FFDttKsJF2wQySnwc4tjb8esfIrXpls2ZNS+Ed+WkzGV6UK0xaLqi3tOj2bechDB80ZwHJymGPC1rRuaAPIWXKbyzrJYWAiVAFbpx31RHvFrfNwv6XT9NHqtSF3PEGV4XoDAKCqSKCgkUFACmmygk61qzrYa5ppwTT1Abdj2AEOwjgRlyWeUencW1g5hpNzzLJtXF78RDnHvINrpq4GIiFWASVJARUgNSyhu/f3AZk8gMyolOMFmTwVlJRWWyFTNe02kbhuC/PebuO8d3cuJbONknKLyN0mohblQ7ElKNh1HoIoOpV1JHbkbE0/ZiGdvxOd5LoUrEEYLnmbOrJgo5100VH1FLD/AJtS0nlEC8+oal2vEGMqWZowziuadIbJQBUabdnG37Rd+UfuQt2gjmzPgz6h7JEULsGQuNX9FxVDiySobA7LDjBs7wxd3xVJya4QFtXagVjBija2dnvROB9DmqK2LDqM7U0kkZtKxzDwcCPmrZT4LFxqnpaGnkd9JgbNG9uE3AJb4tuqTTfBDWTSxac0ZSF01CyR07mlrWuxYWX3nP8A5VOmT2ZGG+TBTSlzi529xJPMm5TC42VICSpIERxukcWsyA7Tz3eAHeVi1etjR7VuzFq9ZGjZbssqKkjZfBmdxcTck+J7uS4N11lrzNnFststeZsg6bZZzH92bD+LMHzFvim6d7OP7nW9Jn0zcX3IMr8IJPcCfJPSy8Hfbwjv3RXo7YaLpgRZz2bZ3OU48/GxHkuklg5reWaxSQck6WJ8ekKaPuigkkPORzWj0aVn1L9uDRplmeTNErCbhsoApNJuvOB7sf8Ac7/gLq+nR2kzJqH7khsLpGcUFUkn6O0xPAbwSvZycbeW5VcU+Qwamj6RZiMNXFFUN+00A/K3olOpdiOkktn0NU9tklK894vh9Lj0CjE0G6Cn6PdoMVDUxTDuBIB8wo+p5RPV5MlpXRM1M/BURlju6+4+IIyKYmnwSnkg3UokbmfhaTwBKlvCyQ3glwERsjisS6S97eILnuJ/73Ly1knbOVj/AM8I81PNtkrH/nhEqngbG0NYLAf9JPEpUpOTyy28nlkbS4vDJfuaT8RmPUJlO00atOnGaaKkUxmdHCN80jI/zuGL0ut9KzM9Hc8QZ6mpoQxjWDc1oaOQFlvMA4gDh2t1RtNK1bu6MRQjm1pe7+4LJqnwjZpVyyuKyGoQUAUE5vNKeBa3ybf9V29AsVGG5+9hhbBQYUAKCgkMKCRSgByGZzDdji08QSPkowA9W6RlmttpHyYd2Ik2vwUJJcARwLjxHqP3Cwyb09uX8Zfwxy98cd0Rqvs+Bcy/IvbdadQ/6UmvBkuz9OWPBPBvUn7MQt+Nxv8A2heb4q+7/scOMf6X3ZNJSxkIlXpmcEbMdp1r+DQbknnu+K0UR36vB0dJS5TT8Fz0Y6P2+lYbi7YGPmPgewz1cfJdDTLlnR1L4R6DWoygQB57M2OerkPt1c2fgx+zHowLBqH7zfp17AykDxslAGf9uT/UPyC72i/2Uc+35sWFpKCgoAMKCRQUAGgkYqq1kfbdbgN5PIBUlJR5Ajf4r3iKUjjhHyuk/wCpr8jlprmsqD/4H6TSDHnqkhw9lwsR8FaShdBx8i8uEvDHKxt2ut3jEPmPUJWnzKlwl2yguinn9SNJpobXFC0yExhrrZAG9xmeZXIWnfRibxuYNN6ddcumK7hyaYqLG0TL93X3IWnq/Mzor0K9LP8A2QodIAH60Oa9xzLhkTzGSc63j28DlD6C6ZRa+52HoI0f1aqqI7bxEw/ZjFz/ALifJa6o4gjJdLM2dXTBYEAebNGTWhc83N3yvyzJvI52S5929jOhTtWmSoJg9gcAQHC9iLEc+CU1h4Gp5WStpnCNuzgxSG5Nychc97v0F0yW+8thccLaO5EqoHxuL3kFrjdxAyad273fFdDR6mK9j/YRdW/kG0rpmcUFBIagA1BJHr6rA3IXc44WjiSl2TUI5ZMYuTUY8sk6E0E5zgA0yTO3nf8AAcAuLZbKyR6vS6OrSw6p893/AOE+roXRvLJGlrhvBSHlbM6EJRnHqjwVukdGiQXHVkGbXDeD+yZVa4PKMms0UNRDHfsyqkrHSNbCMpSS19vZANyfj+q3fV6euS74Z5ivTyssjS+eGWMdMGNDWiwCwOTbyz1UKo1xUYrCQghBIl7ARZwBHAoTa4KyhGSxJZRrOizWl1DUspnuJpJ3YQD/AEpHbnA+67cRyWymzq2fJ5v1HRKl9cPi/wCD0AnnMAgDzTA405fTOa500Mj4y0Dg44XknIAgg38Vhuh722bqZroSXIT2YnBs7xc5iJpNiBvud7vkl5wsxX7jMZeJP9h6aN4LBEWtaD1hbeODbblCa3yWae2BxyqWK6XRo3xks8Bm38vd8Fqq1dkNs5QiVEXxsRnskb2m4hxZ+rT+l1uhr4P5bCJUyX6gjqGnIHPgcj5Fa4zjLhinsOqwEShj2s7nnsx9Rv3rdY/ouTrrd+lHc9F03XN2vtsvudt1V0Q2CFpsC94DnO55gDwCTXHpRfV3u2b8Lgja41sTGYXRskkcOriAOEe9xVbZJIf6fTZOWU2kuTnbo1lO60RTTNBLg0Bx3kAXPMq3U8YE/SgpOSSy+WMyNUkNEWQKRTQ2pIGK5pwEtycOs08C3MEeSvW8STMusr+pRKJ6e1W0j9Io6ef/ADIY3nmWi487roHkC0QBgukHUV1S76VRFrKpos5rsmztG5rz3OHc5UnBTWGXhNweUcrc8CXBPGYqhmRZIAHNvvwnvaeIWGdcobdjdCyM9+48UsaIcgBBQQNlADE8LXdpoPMK0ZOPDIcU+SK6kI7DyPB3WHrn6rVXrLI87iZUJ8A1aH1Rvv2j788SRqHmeT0Xo6xpl92dR1d1rYI2x1FwWiwda4IG6/AohcsYZGp9Om5OVffsZ7SdUZpXyHvOXgBkAs85ZeTr6elVVqKIEjVAxoiyhSLZFlCshTIkisKYwpKCZeyeR+SlclJ/FnoHooB/wijv/lemJ1vRdI8SaxAAQBVae1cpaxobVQskt2SR1m/dcMx8EAYPSnRKRc0NU9nCOcbRv5u0PVKlTCXYbG6ce5j9Kat6Qpv49K57R7dOdoOeGwd6JEtM+zHx1K7opYa6N5s1wuN7TkR4FpzBSZQlHlD4zjLhjpVCwgqQEFAETV02bI3vbK71sVe7lP8AQ7Po8v6Mo+Gy9jckHaTHw9QXyIe9BVsjSFSLZEkKshbIshVhTGFJQj6Qfhjefsn9letZkjPq59NM3+h6b1PotjQ0sR3sp4mnmGC/rddA8cXCAAgAIACAAgCm05qrR1f8zTxSHucWgOHJ4z9UAYbSvRA3M0NU+PhHMNoz83aHmUuVUJdhsbpx7mO0rqdpGmuZKbatHtwOxZcSw2d80iWmfZjo6ld0Z0VjC4tJwvG9rgWuHNrs0mVco8ofGyMuGR6d+zqCD2ZRcfeb3fEKX7ofY3+m3fTvcHxL+6Ltr0g9GmOCRQWyE6RBDYw96ko2R5HKwtsjSFSLY2pIF0VHt6imgH9WeNp5A4negTqFmWTl+rWdNHT5Z6mY2wAG4C3ktp5oUgAIACAAgAIACAAgAIArNMav01UMNVBFKPtMBI5O3j4IAwGsfQxTSNJo5JYHgFzG4sTMQzGTs2juyPmq9K8F1OSaafBzCmld1mSgtljcWSNPc5uR+C59tfRLB7LRataipS79yRtEs2ZCMiMEZG3SKSrYw96ko2NFSVCQBq+iLR+20qH2u2mhc8ng6Tqt+NsXktenjtk876vbmxQ8HoBaDkAQAEABAAQAEABAAQAEABAAQBx/pl1Ucx/+I07bgANqWgb2jJs3Mbj4JdtfWjZodU9PZns+TnMc4cAWm4Peue1h4Z66FinFSi8oMyIwTkQXoIyJUkBIAbqJcIvYkkgNA3uJyAA4q0IuTwI1F8aa3Nnfui7VU0NGNr/MTHaTHgTuZ+EZc7roJYWEeQsm5ycpcs2KkoBAAQAEABAAQAEABAAQAEABABOaCCCLg5EHv8EAch196LMOOp0WLHtPpvZfxMfuu8NxS51qSNel1llEtuPBzSnhmkds4qaofJuwbJ4IP2iRYfFZlRLJ2perUKOVlvwXGnNSq+jhZUVDA5jr7RkYLjB7pcRvB77bk2VC6duTHT6tL6ubPi/4IOruhamveGUcZw360z2kRsHfn7R8AqQof4h+p9Vilird+Sx0tqPpGnk2f0d1QD2JIbYXfeBzaeatLT77MXV6xiOLI5f6G76O+jJ0UravSJaZW5xwtzbGT7Tj7T/QJ0K1BbHN1WrnqJZlx2R1RXMoEABA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9702" name="Picture 6" descr="http://images.clipartlogo.com/files/images/17/176191/slate-apple_t"/>
          <p:cNvPicPr>
            <a:picLocks noChangeAspect="1" noChangeArrowheads="1"/>
          </p:cNvPicPr>
          <p:nvPr/>
        </p:nvPicPr>
        <p:blipFill>
          <a:blip r:embed="rId2"/>
          <a:srcRect/>
          <a:stretch>
            <a:fillRect/>
          </a:stretch>
        </p:blipFill>
        <p:spPr bwMode="auto">
          <a:xfrm>
            <a:off x="3714744" y="4387087"/>
            <a:ext cx="2000264" cy="247091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a:spLocks noChangeArrowheads="1"/>
          </p:cNvSpPr>
          <p:nvPr/>
        </p:nvSpPr>
        <p:spPr bwMode="auto">
          <a:xfrm>
            <a:off x="214282" y="-24"/>
            <a:ext cx="8715404" cy="5078313"/>
          </a:xfrm>
          <a:prstGeom prst="rect">
            <a:avLst/>
          </a:prstGeom>
          <a:noFill/>
          <a:ln w="9525">
            <a:noFill/>
            <a:miter lim="800000"/>
            <a:headEnd/>
            <a:tailEnd/>
          </a:ln>
        </p:spPr>
        <p:txBody>
          <a:bodyPr wrap="square">
            <a:spAutoFit/>
          </a:bodyPr>
          <a:lstStyle/>
          <a:p>
            <a:pPr algn="ctr"/>
            <a:r>
              <a:rPr lang="pt-BR" sz="3600" dirty="0"/>
              <a:t>Muita atenção também quanto à leitura de gráficos e de tabelas que aparecem em quase todas as questões (independente da Matemática ser ou não cobrada). Apesar do caráter interdisciplinar das provas, algumas questões exigirão de você uma preparação em termos de conteúdo matemático mesmo. </a:t>
            </a:r>
            <a:r>
              <a:rPr lang="pt-BR" sz="3600" b="1" dirty="0">
                <a:solidFill>
                  <a:srgbClr val="FF0000"/>
                </a:solidFill>
              </a:rPr>
              <a:t>Para isso estamos aqui.</a:t>
            </a:r>
          </a:p>
          <a:p>
            <a:pPr algn="just"/>
            <a:endParaRPr lang="pt-BR" sz="3600" dirty="0"/>
          </a:p>
        </p:txBody>
      </p:sp>
      <p:pic>
        <p:nvPicPr>
          <p:cNvPr id="30722" name="Picture 2" descr="http://2.bp.blogspot.com/_26y4FtwxB9o/S-RNped-L1I/AAAAAAAAASg/570rugkdrS4/s1600/matematica.gif"/>
          <p:cNvPicPr>
            <a:picLocks noChangeAspect="1" noChangeArrowheads="1"/>
          </p:cNvPicPr>
          <p:nvPr/>
        </p:nvPicPr>
        <p:blipFill>
          <a:blip r:embed="rId2"/>
          <a:srcRect/>
          <a:stretch>
            <a:fillRect/>
          </a:stretch>
        </p:blipFill>
        <p:spPr bwMode="auto">
          <a:xfrm>
            <a:off x="214282" y="3929066"/>
            <a:ext cx="4000528" cy="30023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4" name="CaixaDeTexto 3"/>
          <p:cNvSpPr txBox="1"/>
          <p:nvPr/>
        </p:nvSpPr>
        <p:spPr>
          <a:xfrm>
            <a:off x="0" y="5617"/>
            <a:ext cx="9144000" cy="1323439"/>
          </a:xfrm>
          <a:prstGeom prst="rect">
            <a:avLst/>
          </a:prstGeom>
          <a:noFill/>
        </p:spPr>
        <p:txBody>
          <a:bodyPr wrap="square" rtlCol="0">
            <a:spAutoFit/>
          </a:bodyPr>
          <a:lstStyle/>
          <a:p>
            <a:pPr algn="ctr"/>
            <a:r>
              <a:rPr lang="pt-BR" sz="4000" dirty="0" smtClean="0"/>
              <a:t>Assuntos que mais caem no ENEM</a:t>
            </a:r>
          </a:p>
          <a:p>
            <a:pPr algn="ctr"/>
            <a:r>
              <a:rPr lang="pt-BR" sz="4000" dirty="0" smtClean="0"/>
              <a:t> desde a 1ª edição</a:t>
            </a:r>
            <a:endParaRPr lang="pt-BR" sz="4000" dirty="0"/>
          </a:p>
        </p:txBody>
      </p:sp>
      <p:pic>
        <p:nvPicPr>
          <p:cNvPr id="5" name="Picture 2" descr="http://geniodamatematica.com.br/wp-content/uploads/2015/05/o-que-cai-no-enem.jpg"/>
          <p:cNvPicPr>
            <a:picLocks noChangeAspect="1" noChangeArrowheads="1"/>
          </p:cNvPicPr>
          <p:nvPr/>
        </p:nvPicPr>
        <p:blipFill rotWithShape="1">
          <a:blip r:embed="rId2">
            <a:extLst>
              <a:ext uri="{28A0092B-C50C-407E-A947-70E740481C1C}">
                <a14:useLocalDpi xmlns:a14="http://schemas.microsoft.com/office/drawing/2010/main" val="0"/>
              </a:ext>
            </a:extLst>
          </a:blip>
          <a:srcRect t="32153" r="68339" b="45309"/>
          <a:stretch/>
        </p:blipFill>
        <p:spPr bwMode="auto">
          <a:xfrm>
            <a:off x="1619672" y="1556792"/>
            <a:ext cx="6302843"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046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t="251" r="42095" b="9483"/>
          <a:stretch>
            <a:fillRect/>
          </a:stretch>
        </p:blipFill>
        <p:spPr bwMode="auto">
          <a:xfrm>
            <a:off x="357158" y="0"/>
            <a:ext cx="828680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1414"/>
            <a:ext cx="9144000" cy="1511288"/>
          </a:xfrm>
        </p:spPr>
        <p:txBody>
          <a:bodyPr>
            <a:noAutofit/>
          </a:bodyPr>
          <a:lstStyle/>
          <a:p>
            <a:r>
              <a:rPr lang="pt-BR" sz="2800" b="1" dirty="0" smtClean="0">
                <a:solidFill>
                  <a:srgbClr val="FF0000"/>
                </a:solidFill>
              </a:rPr>
              <a:t>Questão 1: (Simulado Enem 2013)</a:t>
            </a:r>
            <a:br>
              <a:rPr lang="pt-BR" sz="2800" b="1" dirty="0" smtClean="0">
                <a:solidFill>
                  <a:srgbClr val="FF0000"/>
                </a:solidFill>
              </a:rPr>
            </a:br>
            <a:r>
              <a:rPr lang="pt-BR" sz="2800" b="1" dirty="0" smtClean="0">
                <a:solidFill>
                  <a:srgbClr val="FF0000"/>
                </a:solidFill>
              </a:rPr>
              <a:t> </a:t>
            </a:r>
            <a:r>
              <a:rPr lang="pt-BR" sz="2800" dirty="0" smtClean="0"/>
              <a:t>As </a:t>
            </a:r>
            <a:r>
              <a:rPr lang="pt-BR" sz="2800" dirty="0"/>
              <a:t>embalagens de duas marcas de manteiga, de </a:t>
            </a:r>
            <a:r>
              <a:rPr lang="pt-BR" sz="2800" dirty="0" smtClean="0"/>
              <a:t>mesmo preço </a:t>
            </a:r>
            <a:r>
              <a:rPr lang="pt-BR" sz="2800" dirty="0"/>
              <a:t>e ambas de boa qualidade, têm a forma de </a:t>
            </a:r>
            <a:r>
              <a:rPr lang="pt-BR" sz="2800" dirty="0" smtClean="0"/>
              <a:t>paralelepípedos</a:t>
            </a:r>
            <a:r>
              <a:rPr lang="pt-BR" sz="2800" dirty="0"/>
              <a:t>, conforme indicam as figuras abaixo.</a:t>
            </a:r>
          </a:p>
        </p:txBody>
      </p:sp>
      <p:pic>
        <p:nvPicPr>
          <p:cNvPr id="1026" name="Picture 2"/>
          <p:cNvPicPr>
            <a:picLocks noChangeAspect="1" noChangeArrowheads="1"/>
          </p:cNvPicPr>
          <p:nvPr/>
        </p:nvPicPr>
        <p:blipFill>
          <a:blip r:embed="rId2"/>
          <a:srcRect l="44473" t="31155" r="6112" b="35404"/>
          <a:stretch>
            <a:fillRect/>
          </a:stretch>
        </p:blipFill>
        <p:spPr bwMode="auto">
          <a:xfrm>
            <a:off x="1142976" y="1714488"/>
            <a:ext cx="6759134" cy="257176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30783" t="49023" r="6625" b="18750"/>
          <a:stretch>
            <a:fillRect/>
          </a:stretch>
        </p:blipFill>
        <p:spPr bwMode="auto">
          <a:xfrm>
            <a:off x="110404" y="4263706"/>
            <a:ext cx="8962190" cy="2594318"/>
          </a:xfrm>
          <a:prstGeom prst="rect">
            <a:avLst/>
          </a:prstGeom>
          <a:noFill/>
          <a:ln w="9525">
            <a:noFill/>
            <a:miter lim="800000"/>
            <a:headEnd/>
            <a:tailEnd/>
          </a:ln>
          <a:effectLst/>
        </p:spPr>
      </p:pic>
      <p:sp>
        <p:nvSpPr>
          <p:cNvPr id="3" name="CaixaDeTexto 2"/>
          <p:cNvSpPr txBox="1"/>
          <p:nvPr/>
        </p:nvSpPr>
        <p:spPr>
          <a:xfrm>
            <a:off x="5436096" y="3995772"/>
            <a:ext cx="1728192" cy="369332"/>
          </a:xfrm>
          <a:prstGeom prst="rect">
            <a:avLst/>
          </a:prstGeom>
          <a:noFill/>
        </p:spPr>
        <p:txBody>
          <a:bodyPr wrap="square" rtlCol="0">
            <a:spAutoFit/>
          </a:bodyPr>
          <a:lstStyle/>
          <a:p>
            <a:r>
              <a:rPr lang="pt-BR" dirty="0" smtClean="0"/>
              <a:t>       5cm</a:t>
            </a:r>
            <a:endParaRPr lang="pt-B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30198" t="26367" r="6112" b="17969"/>
          <a:stretch>
            <a:fillRect/>
          </a:stretch>
        </p:blipFill>
        <p:spPr bwMode="auto">
          <a:xfrm>
            <a:off x="0" y="793216"/>
            <a:ext cx="9144000" cy="44931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7137" t="21484" r="42350" b="38477"/>
          <a:stretch>
            <a:fillRect/>
          </a:stretch>
        </p:blipFill>
        <p:spPr bwMode="auto">
          <a:xfrm>
            <a:off x="0" y="944215"/>
            <a:ext cx="9143999" cy="4075042"/>
          </a:xfrm>
          <a:prstGeom prst="rect">
            <a:avLst/>
          </a:prstGeom>
          <a:noFill/>
          <a:ln w="9525">
            <a:noFill/>
            <a:miter lim="800000"/>
            <a:headEnd/>
            <a:tailEnd/>
          </a:ln>
          <a:effectLst/>
        </p:spPr>
      </p:pic>
      <p:sp>
        <p:nvSpPr>
          <p:cNvPr id="5" name="CaixaDeTexto 4"/>
          <p:cNvSpPr txBox="1"/>
          <p:nvPr/>
        </p:nvSpPr>
        <p:spPr>
          <a:xfrm>
            <a:off x="1071538" y="214290"/>
            <a:ext cx="7215238" cy="646331"/>
          </a:xfrm>
          <a:prstGeom prst="rect">
            <a:avLst/>
          </a:prstGeom>
          <a:noFill/>
        </p:spPr>
        <p:txBody>
          <a:bodyPr wrap="square" rtlCol="0">
            <a:spAutoFit/>
          </a:bodyPr>
          <a:lstStyle/>
          <a:p>
            <a:pPr algn="ctr"/>
            <a:r>
              <a:rPr lang="pt-BR" sz="3600" b="1" dirty="0" smtClean="0">
                <a:solidFill>
                  <a:srgbClr val="FF0000"/>
                </a:solidFill>
              </a:rPr>
              <a:t>Questão 2: (Simulado Enem 2009)</a:t>
            </a:r>
            <a:endParaRPr lang="pt-BR" sz="3600" b="1"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7137" t="16601" r="42350" b="27734"/>
          <a:stretch>
            <a:fillRect/>
          </a:stretch>
        </p:blipFill>
        <p:spPr bwMode="auto">
          <a:xfrm>
            <a:off x="149109" y="451899"/>
            <a:ext cx="8494857" cy="526311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6588" t="18554" r="41801" b="16992"/>
          <a:stretch>
            <a:fillRect/>
          </a:stretch>
        </p:blipFill>
        <p:spPr bwMode="auto">
          <a:xfrm>
            <a:off x="142844" y="548681"/>
            <a:ext cx="8884288" cy="6237905"/>
          </a:xfrm>
          <a:prstGeom prst="rect">
            <a:avLst/>
          </a:prstGeom>
          <a:noFill/>
          <a:ln w="9525">
            <a:noFill/>
            <a:miter lim="800000"/>
            <a:headEnd/>
            <a:tailEnd/>
          </a:ln>
          <a:effectLst/>
        </p:spPr>
      </p:pic>
      <p:sp>
        <p:nvSpPr>
          <p:cNvPr id="5" name="CaixaDeTexto 4"/>
          <p:cNvSpPr txBox="1"/>
          <p:nvPr/>
        </p:nvSpPr>
        <p:spPr>
          <a:xfrm>
            <a:off x="1000100" y="-24"/>
            <a:ext cx="7572428" cy="646331"/>
          </a:xfrm>
          <a:prstGeom prst="rect">
            <a:avLst/>
          </a:prstGeom>
          <a:noFill/>
        </p:spPr>
        <p:txBody>
          <a:bodyPr wrap="square" rtlCol="0">
            <a:spAutoFit/>
          </a:bodyPr>
          <a:lstStyle/>
          <a:p>
            <a:pPr algn="ctr"/>
            <a:r>
              <a:rPr lang="pt-BR" sz="3600" b="1" dirty="0" smtClean="0">
                <a:solidFill>
                  <a:srgbClr val="FF0000"/>
                </a:solidFill>
              </a:rPr>
              <a:t>Questão 3: (Simulado Enem 2009)</a:t>
            </a:r>
            <a:endParaRPr lang="pt-BR" sz="3600" b="1"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l="7137" t="43945" r="42350" b="27734"/>
          <a:stretch>
            <a:fillRect/>
          </a:stretch>
        </p:blipFill>
        <p:spPr bwMode="auto">
          <a:xfrm>
            <a:off x="357158" y="500042"/>
            <a:ext cx="8286808" cy="2612146"/>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l="43960" t="24609" r="22548" b="59766"/>
          <a:stretch>
            <a:fillRect/>
          </a:stretch>
        </p:blipFill>
        <p:spPr bwMode="auto">
          <a:xfrm>
            <a:off x="285720" y="3143248"/>
            <a:ext cx="6536577" cy="1714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357158" y="1"/>
            <a:ext cx="8786874" cy="7025000"/>
          </a:xfrm>
          <a:prstGeom prst="rect">
            <a:avLst/>
          </a:prstGeom>
          <a:noFill/>
          <a:ln w="9525">
            <a:noFill/>
            <a:miter lim="800000"/>
            <a:headEnd/>
            <a:tailEnd/>
          </a:ln>
          <a:effectLst/>
        </p:spPr>
        <p:txBody>
          <a:bodyPr wrap="square">
            <a:spAutoFit/>
          </a:bodyPr>
          <a:lstStyle/>
          <a:p>
            <a:pPr lvl="2" algn="ctr"/>
            <a:r>
              <a:rPr lang="pt-BR" sz="3200" dirty="0">
                <a:solidFill>
                  <a:srgbClr val="FF0000"/>
                </a:solidFill>
                <a:latin typeface="Britannic Bold" pitchFamily="34" charset="0"/>
              </a:rPr>
              <a:t>DATAS </a:t>
            </a:r>
            <a:r>
              <a:rPr lang="pt-BR" sz="3200" dirty="0" smtClean="0">
                <a:solidFill>
                  <a:srgbClr val="FF0000"/>
                </a:solidFill>
                <a:latin typeface="Britannic Bold" pitchFamily="34" charset="0"/>
              </a:rPr>
              <a:t>IMPORTANTES:</a:t>
            </a:r>
          </a:p>
          <a:p>
            <a:pPr lvl="2" algn="ctr"/>
            <a:endParaRPr lang="pt-BR" sz="1050" dirty="0" smtClean="0">
              <a:solidFill>
                <a:srgbClr val="FF0000"/>
              </a:solidFill>
              <a:latin typeface="Britannic Bold" pitchFamily="34" charset="0"/>
            </a:endParaRPr>
          </a:p>
          <a:p>
            <a:pPr lvl="2" algn="ctr"/>
            <a:r>
              <a:rPr lang="pt-BR" sz="3200" dirty="0" smtClean="0"/>
              <a:t>Os portões serão abertos pontualmente ao meio dia com fechamento às 13h.</a:t>
            </a:r>
          </a:p>
          <a:p>
            <a:pPr lvl="2" algn="ctr"/>
            <a:endParaRPr lang="pt-BR" sz="1200" b="1" i="1" dirty="0" smtClean="0"/>
          </a:p>
          <a:p>
            <a:pPr lvl="2" algn="ctr"/>
            <a:endParaRPr lang="pt-BR" sz="800" b="1" i="1" dirty="0" smtClean="0"/>
          </a:p>
          <a:p>
            <a:pPr lvl="2" algn="ctr"/>
            <a:endParaRPr lang="pt-BR" sz="800" b="1" i="1" dirty="0" smtClean="0"/>
          </a:p>
          <a:p>
            <a:pPr lvl="2" algn="ctr"/>
            <a:r>
              <a:rPr lang="pt-BR" sz="3200" b="1" i="1" dirty="0" smtClean="0"/>
              <a:t>No </a:t>
            </a:r>
            <a:r>
              <a:rPr lang="pt-BR" sz="3200" b="1" i="1" dirty="0"/>
              <a:t>dia </a:t>
            </a:r>
            <a:r>
              <a:rPr lang="pt-BR" sz="3200" b="1" i="1" dirty="0" smtClean="0"/>
              <a:t>24/10/2015 </a:t>
            </a:r>
            <a:r>
              <a:rPr lang="pt-BR" sz="3200" b="1" i="1" dirty="0"/>
              <a:t>(sábado): </a:t>
            </a:r>
            <a:endParaRPr lang="pt-BR" sz="3200" b="1" i="1" dirty="0" smtClean="0"/>
          </a:p>
          <a:p>
            <a:pPr lvl="2" algn="ctr"/>
            <a:r>
              <a:rPr lang="pt-BR" sz="3200" b="1" i="1" dirty="0" smtClean="0"/>
              <a:t>das 13h 30 </a:t>
            </a:r>
            <a:r>
              <a:rPr lang="pt-BR" sz="3200" b="1" i="1" dirty="0" err="1" smtClean="0"/>
              <a:t>min</a:t>
            </a:r>
            <a:r>
              <a:rPr lang="pt-BR" sz="3200" b="1" i="1" dirty="0" smtClean="0"/>
              <a:t> </a:t>
            </a:r>
            <a:r>
              <a:rPr lang="pt-BR" sz="3200" b="1" i="1" dirty="0"/>
              <a:t>às </a:t>
            </a:r>
            <a:r>
              <a:rPr lang="pt-BR" sz="3200" b="1" i="1" dirty="0" smtClean="0"/>
              <a:t>17h 30 </a:t>
            </a:r>
            <a:r>
              <a:rPr lang="pt-BR" sz="3200" b="1" i="1" dirty="0" err="1" smtClean="0"/>
              <a:t>min</a:t>
            </a:r>
            <a:r>
              <a:rPr lang="pt-BR" sz="3200" dirty="0" smtClean="0"/>
              <a:t> </a:t>
            </a:r>
          </a:p>
          <a:p>
            <a:pPr lvl="2" algn="ctr"/>
            <a:r>
              <a:rPr lang="pt-BR" sz="2800" b="1" dirty="0" smtClean="0">
                <a:solidFill>
                  <a:srgbClr val="FF0000"/>
                </a:solidFill>
              </a:rPr>
              <a:t>Prova </a:t>
            </a:r>
            <a:r>
              <a:rPr lang="pt-BR" sz="2800" b="1" dirty="0">
                <a:solidFill>
                  <a:srgbClr val="FF0000"/>
                </a:solidFill>
              </a:rPr>
              <a:t>I</a:t>
            </a:r>
            <a:r>
              <a:rPr lang="pt-BR" sz="2800" dirty="0"/>
              <a:t>:  Ciências da Natureza e suas </a:t>
            </a:r>
            <a:r>
              <a:rPr lang="pt-BR" sz="2800" dirty="0" smtClean="0"/>
              <a:t>Tecnologias </a:t>
            </a:r>
            <a:r>
              <a:rPr lang="pt-BR" sz="2800" dirty="0"/>
              <a:t>e Ciências Humanas e suas Tecnologias.</a:t>
            </a:r>
          </a:p>
          <a:p>
            <a:pPr lvl="2"/>
            <a:endParaRPr lang="pt-BR" sz="1200" dirty="0"/>
          </a:p>
          <a:p>
            <a:pPr lvl="2" algn="ctr"/>
            <a:endParaRPr lang="pt-BR" sz="3200" b="1" i="1" dirty="0" smtClean="0"/>
          </a:p>
          <a:p>
            <a:pPr lvl="2" algn="ctr"/>
            <a:r>
              <a:rPr lang="pt-BR" sz="3200" b="1" i="1" dirty="0" smtClean="0"/>
              <a:t>No </a:t>
            </a:r>
            <a:r>
              <a:rPr lang="pt-BR" sz="3200" b="1" i="1" dirty="0"/>
              <a:t>dia </a:t>
            </a:r>
            <a:r>
              <a:rPr lang="pt-BR" sz="3200" b="1" i="1" dirty="0" smtClean="0"/>
              <a:t>25/10/2015 </a:t>
            </a:r>
            <a:r>
              <a:rPr lang="pt-BR" sz="3200" b="1" i="1" dirty="0"/>
              <a:t>(domingo): </a:t>
            </a:r>
            <a:endParaRPr lang="pt-BR" sz="3200" b="1" i="1" dirty="0" smtClean="0"/>
          </a:p>
          <a:p>
            <a:pPr lvl="2" algn="ctr"/>
            <a:r>
              <a:rPr lang="pt-BR" sz="3200" i="1" dirty="0" smtClean="0"/>
              <a:t>das 13h 30 </a:t>
            </a:r>
            <a:r>
              <a:rPr lang="pt-BR" sz="3200" i="1" dirty="0" err="1" smtClean="0"/>
              <a:t>min</a:t>
            </a:r>
            <a:r>
              <a:rPr lang="pt-BR" sz="3200" i="1" dirty="0" smtClean="0"/>
              <a:t> </a:t>
            </a:r>
            <a:r>
              <a:rPr lang="pt-BR" sz="3200" i="1" dirty="0"/>
              <a:t>às </a:t>
            </a:r>
            <a:r>
              <a:rPr lang="pt-BR" sz="3200" i="1" dirty="0" smtClean="0"/>
              <a:t>18h 30</a:t>
            </a:r>
            <a:r>
              <a:rPr lang="pt-BR" sz="3200" dirty="0" smtClean="0"/>
              <a:t> </a:t>
            </a:r>
            <a:r>
              <a:rPr lang="pt-BR" sz="3200" dirty="0" err="1" smtClean="0"/>
              <a:t>min</a:t>
            </a:r>
            <a:endParaRPr lang="pt-BR" sz="3200" dirty="0" smtClean="0"/>
          </a:p>
          <a:p>
            <a:pPr lvl="2" algn="just"/>
            <a:r>
              <a:rPr lang="pt-BR" sz="2800" b="1" dirty="0" smtClean="0">
                <a:solidFill>
                  <a:srgbClr val="FF0000"/>
                </a:solidFill>
              </a:rPr>
              <a:t>Prova </a:t>
            </a:r>
            <a:r>
              <a:rPr lang="pt-BR" sz="2800" b="1" dirty="0">
                <a:solidFill>
                  <a:srgbClr val="FF0000"/>
                </a:solidFill>
              </a:rPr>
              <a:t>II</a:t>
            </a:r>
            <a:r>
              <a:rPr lang="pt-BR" sz="2800" dirty="0"/>
              <a:t>: Linguagens, Códigos e suas Tecnologias e Redação; </a:t>
            </a:r>
            <a:r>
              <a:rPr lang="pt-BR" sz="2800" dirty="0" smtClean="0"/>
              <a:t> </a:t>
            </a:r>
            <a:r>
              <a:rPr lang="pt-BR" sz="2800" dirty="0"/>
              <a:t>Matemática e suas Tecnologias.</a:t>
            </a:r>
          </a:p>
          <a:p>
            <a:pPr lvl="2"/>
            <a:endParaRPr lang="pt-BR" sz="3200" dirty="0"/>
          </a:p>
        </p:txBody>
      </p:sp>
      <p:sp>
        <p:nvSpPr>
          <p:cNvPr id="11266" name="AutoShape 2" descr="data:image/jpeg;base64,/9j/4AAQSkZJRgABAQAAAQABAAD/2wCEAAkGBxQTEhQUEhQWFhUVFxwYGBgYFh4dIBgdGh4aGBgdGxwcHSghHxwmIBccITEhJSktLi4uHSAzODMsNygtLisBCgoKDg0OGhAQGiwkICQsLCwsNDAsLCwrNDQtLC4sLC0sNywsLCwyLCwsLCwsLC8sLC0sLC0sLCwsLCwsLCwsLP/AABEIANAAxgMBIgACEQEDEQH/xAAcAAACAgMBAQAAAAAAAAAAAAAABgUHAQMEAgj/xABJEAACAQMBBQUEBwYDBgQHAAABAgMABBEFBhIhMUEHE1FhcRQiMoEjQlJikaGxFTNDcpLBNFOCJGOistHhJYOT0lRzhMLT8PH/xAAaAQEAAgMBAAAAAAAAAAAAAAAAAwQBAgUG/8QANhEAAgIABQAIAwYGAwAAAAAAAAECAwQREiExBRNBUWFxkfAUIoEjMrHB0eEVM1JyocIGJEL/2gAMAwEAAhEDEQA/ALxooooAooooArBrNR2u6LFdx91OCyZzgMy59d0jI8qAhb7Zq5kd2TVLmPeJKoqRFUzyHFMkfOunZm2v42kS9minjAHdSKhR2+1vrkgYqJHZNpWMezfPfbP45rfZ7I3FrIhsr1xCCN63uAZVxkZ3HLBkOM4HEZxyoBxoorGaAzRWCa1T3aJ8bqv8zAfrQG6iuKLV7diFWeJieQEikn0ANdmaAzRWM1mgIvX9oLezQPcyrGCcKDzY+CqOJPkKjdM2t7+VES0vAj8pni3EHhneYN0+z1rj2v1iOO5hSOyku7xFLxALhYw+VLNI3urndI6n8a1i41xhvdzYx/cLyMfQsOGaAdRWajdAmuWizdxxxy7xG7G5dSOGDkgHjx4VJUAUUUUAUUUUAUUUUAUUUUAUUUjdrmr3FvaxG2l7lnnVGkwDuqQx+tw4kAfOgHmvEkgUEsQAOZJwB86qvZztLurqAJBbrJcISks7Nuwr9lxzLEjjuDGPGttzs8bg72oTvdHOQn7uJfSNTx9WJNAPq7SWhdUFzAXbgqiVSTj0NSmarC+2RspY+7a2jC8gUUKR5hgM0uSalqGiRSLG3tNoRiNnJ3rZm4KSOOUHhyPlQFh7WbbC3f2e2jE9zjLAthIQeRlYZxnoo4nypSuNU1CU5e9Mf3beJVH9Um8T+Arg0aBFiBjbf3/faTmZGbiXJ8Sfw5Vr1jW4rcDfOXPwxg+8xPIeQJ6mgNkO217bu9j3nfyzIGgmcAGINvBy+6MNu7uRy4kVwpsrbklpVM8hOWklYszHxPH8qZp9krWG1Z9SuY4LuRxKsoYDuSo3USMH40UE5H1smq61TbNrebu45YbxP81Y3j48sYycnkcjPMUAxPsrZnI9nTj4Aj+9RzbQXOjyFbV3mikj/dSsWWFiwVH8lPEAcM1H6dty00widoLZTzlcO4X/AE8CT+VWc+i2VvpF5O0ntSzwsZJ+AMpAIjVMcFAbGB0NARke0mrIN4T20p5mNoCo5cgwb+1Mmy3aKk0i293H7Lcn4VZspL/8t+HH7p4+tVds9rbRKkN2ccAEl+qc/Vb7LDxPOpnX5IO5IuCCj8B1JPTcA473LBFAXfXl3CjLEADqeA/Oqe0PWNZnto4gVtVUY9olXeldR8J7vkGxjOfCvb7CRS8b2ae7kyTvSSEAZ+ygOF9KAt+OQMMqQR4g5/SvYqmotjZLRu80u6ktm6xMS8T/AMwJ4HkM8fLFTul9pLQlYtWgNuxOBOnvQv8APmp8uPyoCyKKqs9sYMyiO0ZrZpBGJjKFLFju7yx7p4Z86tMUBmiiigCiiigCiisGgODXdYhtIXnuHCRoOJPXwAHUnkBVXSG41n6S7zDY7wMVsOBlA4q0reHXArDXB1a+llmH+yWMrRQxHiJJV+KRhyOABgefrTaaA8QRBFCooVRwAAwB6AV7oooArxLGGBVgGVhggjIIPDBHWvdFAV5rGy/sR7yCWZLItm4jjwXiXq8ZYHgOGRjOAflGbQ7ImyU+939pdfu7kcWy/wAKynz4YblVrE/98+HXPlSXsLZz31pc2ME8a2Uc8sZcx77GN91kWPLADGX945xlcCgGTs5gtL2JLmWJHvYUWCbfGSpjG6CFPIEDINRnbTfwYsvpY96O4OQHGVHdvzAPDiAKRtS2eOm35SZWuVADbrEj2mA+7gYIHeJgjHLl41M7Xz2EjWH7PjhWMJJM24gDA+7Gqv1B+PgeorKW4Orsl2ksomvnubiFDLIqqHPNFXz6En8q0dp+2cF1JFbW8iNbQ4kfcP72Tj3caDhkDGfUjwpe0HamS2sry0jXc7y4kaS4PHdRlRQqLzMhwfTIqxOzfs3jSIT3kSsXTEcLKCIkbjls85G5nwp2ggzsYIrOW91ZisaJvraxtje+yskg5sSQMDAHia2bA7LLEPa5Y1SWTJjjHw26Hkq5J945yTUx2tWncQafDGgSyW6jEoHwqoI3QfBeJ4+lTpNYAUUUUAV5kjDAqwDKwwQRkEeYPA16ooBNudje4uEvNPCCWIllgkGYmPEErx9x8cj445c6etituYb7MTr3F2mRJbufeBHMry3l65rnpe2s2YF0FkifubqI70Uy88jkGPMjz6enCgLWopN7O9r2vEeC5Xu7y2wsydG8HXyPh/2pxzQGaKKKA0X10Io3kbO7GjOcc8KCTj8K16bfrPDHMuQsiBwGGCAwyM1C6tqqz2WoCPiYUnibiPiWMk/rUjs2g9jthzHs8Y9RuLQFZ9mERGnRM3xSF3J8SzHiaa6hNjECWiRj+C8kPH/dyMn9qm6AKKKKAKCfyrTe3kcKNJK6oi82Y4H/APfKqy1nWrvVy0Gnxlbb4Xlb3d/x3j0X7oyfGtJ2Rri5TeSRlJt5IY724fU2eCCQQ2SHdubskAN4xRE8Cccznry8ZuDbvRdMiEFs4IH1YVLlm4Alm5FuA4k0t6b2bKwT264kuNwAJGvuRoB0AH6gCmyz0u2tVzHHFCo+tgL/AMR/61wr/wDkOHg8qk5v0Xv6FmGEm+dhO202sfVEi9l02634nDpK4CjB4OvUEMPP9KV7PRNRDySCw4yEc3UYx05/nVpNtXaFiqzrIw5iPMh/BAa9DaBDyhuz/wDRzf8Asqt/GsfL7lG3k/2N/hqu2RWOk6bf29ys82mvNGsneiISKAX3QFJOGyBjOMc8VY0XbFFGcXljd2/iSu8o+fuk/IV0HaKEfGs8fnJbSqPxKVtstobWb3Y7iJzy3d8Z9MHjT+OYyD+1o2+q/UfDVv7sjvj2t0vU4XgNxGyyrutG53GIPhvY49RjqKX9Md7Sf9n3LFmC5tpjw7+IdCeXeJyI6jBrfrGyFncZ723TJ+so3W/EYpQ1zs/ukhMVpdtJCCGSGbnGy8QY3+qfTFXcN0/hbflnnF+PHqRzws48bljUUhbJ7asreyakDDcLgK78A46Z6Z8+Rp9rtpprNFcKKKKyYCiigmgIOId1rdi687iKaF+HMIhlUk+RWpXau0WPWdKueW+ZbdvPMblPzP51xQqH1ixGMmOG4lP3QQsYP4viprbyLMumHqt9Hj5q2aAbiaKXLi8dNTWPeO49o7hegaORAT64lFYoCO2OkX2rVbRweE/ejP1knQZx6MrD5iu/s6cixSFjl7ZntmOOZhYoDj7wAYeRFTiafGJWmCASuoRn6lVJKj0BJqH0TRpYL68kBX2e47uQLniJQN2Q+QIC/gKAVbZ+4v7u0fhvObmHwZJPjx5hwxP81TFdu3OzBu0SSF+7urcl4H6ZON5G+62ADShpu1kRV1uytrPDwljkO7jzXPxKehFAMVQu1G0sNlGGk952z3cY+Jzy4eWTxNLm0faQkcO/aRvLvMUWVlKx72OIBPFz1wPEZ5107GbLyF/btQPeXL4KBuUK8xw5A8flVLHY6vCV6589i7ySut2PJHNp2yk1/It1qh93nFagkKg6b3n5cz1NNtxqcUBWCJC8oHuwQqCwHQkfCi+bECvNp31+SLdjFbA4a4xlpfEQDkB/vTnyHWpqd7PSbYtu7ik490bzyueQz8TufOvPfD3Y2evFPyivz95lrrI1rKHqR8Gh3s/GaVbVD/DhHeSfOVxuj0Cn1qTs9irNGDtCJXH15yZW/FycDyrjj1jUyvenTU7vn3ftI77d/l3N3ex9Xe8s9al9C2ghug3dkh4ziSJxuvGfB1PL15Hoa6Pwrw8fliorw95ld2OXLJSKMKMKAAOQAwB8hXPqd6sMUkshwkaM7HwCjP8AauoVTXb3tYygafEDl1EkzD7OTur+WT6Dx4Ka3ZNIw3kO3Zhta2pWZmkCrIkjRuF5cAGBx0BDfkaY9Q0uGcYmhjkB4e+gb9RXzp2SbQzWM++YZXtpsJIyoxC4OAwPLgTg+Wavva7aFbKAyFd+RiI4Yxzkkbgij+/lU91TjZlHt4MJ7ERqey9tbpvw3LWIHL6QGL07uQ7uP5cHzriF5cQrvyolzB/8Rae9jzeHJI/0FufKpDZ3YZXzc6mqXN3LxO+MpCvSONTwwMnj1zXHLpI0vUIZLYBLO9YQyxDgscx4ROo5e9wXHDjxrGI6Lqtg3Yk36P1NoXSi9ma72xtNRgG9uTRN8LqeKnrhhxBHh+VJ5e60YgOWudPzgN9eEHkPQeHI+VWXrWyau7T2rC3uTzYDKS46Spyb+b4h+RibPUO8Z7e5jEc4X34j7yup4b0ZI9+M+mR1ri1yv6Oeqt66+1dq996+pYei7Z7M26ZqUVxGJIXDoeoP5EdD5Guqqn2k2dbS7pbm2leG2kYK5Qb3dE/aUkB0z5g8x4ZeF1W6gRXubfvYGUMt1aZkVgeTNF8a+PDOK9Vh8RXiK1ZB7Mpzi4vJjBRXBput284zDNG/kGGR5FTxFatoLt1VYYf8RcN3cI8z8T/youX893FTmp3bAW3e3F5ekcCwtoT4pD8Z+chb8K3bRz99q2nWwUkQ95dOeOMBGjj8id9gfKmbQtMS2t4oI/hiUKPPxJ8ycknxNd2KAXxpMr6i9xIFESW4iiw3vEuweUkdB7iAeh8aKYaKAKwBWaKAKitb0q1kBkuoYnEaklpEB3VHE8SOXDNStVl20ao7Jb6bAfpb18Mfsxr8RPkf0Vq1lJRTb4Rlbi9oEf7VvDfyIFtbcmOzixgcD8e7y8D64H1aZoLU6lIyZPsUTbsjA/4lweMYP+Uv1j9Y8OhzpntN1YNOtSUMi7pYc44VwJJP5jndH3mz0p80+ySGNIolCoihVUdAK8vCTxNrxU+OILuXf7/Qtz+zj1a+puijCgKoAAGAAMAAcgB4UlaohudctYW/d2kBuceMjsUQ4+6FyPAmnik+Nd3X8n+LYAL/AKJG3v8AmH4108HvbuV5cDxilLbbTjGV1GEHvrYfSgfxoM5lQgcyBll8CPOm6vLjIrrNZrJkZx20yuquhyrAMpHUHiDXBtTMEsrt25Lbyk/JGqP2JBjS4tTnFpO0aZGPo2CyxfICTd/0157SZt3S704z9A6/1e7/AHri6NNunxJc9jx2Y2/d6VZryzEG/q94/rXNYW3tmrSTscw6eBDEOnfsN6VvVVZRmpHSJxa6XHI/wwWoduHRE3jw+Vb9gbExWMO8PpJQZpT4vKe8f82wPICreFjqslNmrewxClftJUewO/WKSGUHwKSof+tM4NLPaSf/AA6der92g9WkRR+tX3waE8Dn58aidpNBS7jCsSkiHeilX4onHIjy6EciMipVFwAPAYr1Xn+GTCBayd+s1rdoveoN2ZPqurfDImfqNj5EEccVF9nGpPp142kzsTE+ZLRz4HJKevP5g+Ipt2101iqXUAzPbZbdH8WP+JH6495fvAUm7c2Iu7JLq2OZYN24hYcyBhiPwGfUVWw8/gcSsv5dm3k/fvYml9rDxRY2s7JWV1k3FtE7H6xUBv6hxrl2d2FsrKVpbeMiRl3d5nZyF8F3icD0rp2L19b6yguV/iL7w+y6+64/EGpyvVFMKKKKAKKKKAKKKKAwap7SZfbNavro/BbYtoz5jIf9D+NWzqV13UMsh5Roz/0gt/aqR2MDw6JLIv72cyMD1LyERIfXlXL6Ym1htEeZtR9SfDr58+7csHYODvO+vTzuG3Yj4QxkhMfzEs/zFNtcum2awxRxJ8MaKg/0jFdCODyOfSqTiltFbLYw3m82eqVtr3ENxp90SQEuO5c/cuBucfLfEZ+VNIqJ2p0v2m1mhBwzIdxvsuPeRvkwBqSieixMwz3ttqcttYXM8ABkijLrkZHDGSR4AZPyqN7MdrW1Kz790COkhjcLnBKhWyM+IYcKlNldVF5aRSkcXTdkUjk492RSPEEEEV3aZpsVvGIoI1jjGSFQYAzxPCu6RC/H7mrzDkJ7SJ8eLRPIjH+llrR2pMBpN7n/ACsfMsAPzouxva5HjP0dgxbwHeS4Gf8A0zUf20XJTSplGMyMkf8AUw/6VzLo/wDYWXgbrg9bYyZ0Nt3PvwRJnwDmNSfwNO4iKQhU4lEwvmQMCkbXFLaDvDJKW8UvA/5e459RhTT9bTB0VhyZQw+YzVjC8S8zEipOwyyve+vp7xZV70rnvAQWcE5IB5gA4zy6U7bYfSzWNt9ucTOOoS3+lzjqC/dqf5qaDSZs/OLu+ubwcYoh7JCftbp35nB82IX/AEVLfPTW2YXI2UUVruJ1RSzsqqOJZiAB6k1w8m+CU90iWVv7PdXFp9Qn2iH+SUnvE+UgY+jCm3TNZt7jPcTRy457jg49QKgds4tyeynGP3jQMfuzLlf+NEqLFUudM4PnLNea3N6paZpkF2QyezXeoaefhSQTRj7rgZwPTdq06qIt3G0VlIOVzA8Lf6QxH5hB8qt2u5gbuuw0LH2pfuRWx0zaCiiirZGFFFFAFFFFAQG38pXTb0j/ACJPzUiq72egB0/S0+1Lbn+l+9/+2rG25h39PvF8beT8lJ/tVcbL3I/Z+lv0WaBPxYxfq1cjpVb0/wB/5Mnp4l5DZ2mXD+zR28T9215Mlv3mcbivkueY+qpHny60oR6PFo+p2MVlMxF0e6ngZt7IA/eH7Jz0I6HFWhrOkQ3UTQ3CB425g+PQg9CPGkiTY2zsrnT0tYQrtctIzFizbkcUmeLHO6GZeHnSmyOnT5mjLFFFYFZqqZFKGX9n3zBji0vn3gekNwQAVJ6LIAMfeB6mnN3ABJ4AflSj2i3ax2UhltnuIDwlCMA0a8+8XPVTg8MY51Sm0XaZcNbm0guWkhZSpeSIJLuHhuMwZgTjgWGM118LY5w3I5IsbYzbOC61a8CKzPLhY2A90RQDAOc595nY8PAeNcHbbrkTez2qvvusjSSInvFd1GCBgvLLEUndgdoXv5SCQBbuuR0LlQD+Vdkt1JpEhs7iEyPnfWWMjModmVWbPHeLAjn0poi78890Zz2HzSdetX2fzLKAi23s82Mlkdk3CpAGc+8OlT/ZbtCt5p0D5BeNe6kGeIZOHEdMjDDyNJGqbJzfs7U57hBG8kKlYg29uiDMm85HAuRkYHIAcTVYbG7TwW2VnhlYHhv29w8L4PEq24QHXPIEjHGs0qK1ad9wz6E2u1h5X/Z9mfp5B9LIp4W0R4MxP2yMhV5549KnNJ02O3hjhhG7HGoVR6dT5nnVcdnO3lnLOllZWUkavvO7llPEDJZ+JLE4AyT1FWlVLF2SbyayNoozS9tvp8MtvvT273QiIZYUzl25DhkAjj1phNLu0r6ijK9kIJUAw8UmVJPE5VwfDHAiq1eerYyJmw9yG1MvPa/s+RoTFBbiMqsqg77MXwFdwAeGM4BNN3aGP9iLdY5rdx8po/7E1yaHZX1zNFc6gscIgLGGCMljvMrRl3bP2WICj1rs7RG/2Fx1eWBR85o/+9S3NOaERQ2uGNR0hhz9q3fkxXNW9VQ7VHe1TSI+vtBf+jBq3RUnQmfwUM/H8WbYn+YzNFFFdYgCiiigCiiigNVzCHVkbkylT6EYNUPskHGlXcA/fWMzkD70TCVT/UrD5VflVDdwiy16VDwi1CMOvhvrkEfr/VXO6Ug3h3KPMWpen7E1D+fLv2LQtbgSIjr8LqGHowBH61zy6XG08dwwJkiR0TjwAkKluHj7g41B7AT7sUlo3xWj7i+cTe9C39OVz4oaaqoOW+cXs/wYay2CiiitQeXUEEEZBGCD1zVJba9irmQy6cy7jce5c43T13W6jyPKrvoqWq6dbziYazK77I9g306OSS4I7+bAKqchFXiBnqxJzUD2xWu9qNicfGqJnzFxH/8Akq4qqrtfH+26X4F8H/17Wp6LJTu1PuZq+C0biIOrKwyGBUjxB4H9a+XdY7N7+K5eCO2lkXeO46jKsufdO9yBx4+dfUxrGKjqvlVnkjLWYidlWwf7OhLy4NzLjfI5IvRAeviT/wBKfBQKKisnKctTMhRRRWhkKVNt5N6Syg578/et5LApfPpvlB8xTXSFLerLd3V0xHc2ymBD09z6S4YHw3sL/wCXUV8+rqlLtyyXm9kb1xzkiJ06P2jaSPHw2VszH+eQEYPykH4VbYqs+xS1Mq3eoOON3Mdz+SMkD88j5VZtd7B09TRCvuSIbJapNhRRRVk0CiiigCiiigCkLtf2da5tBND/AIizbvoiOZxguo9d0H1UU+1gisNZgqXTNfDpb6rEOCr3d0g+xnLn1jb3x90keFWdDKGUMpBVgCCORB4giqj1y0OiX5lUf+H3re+AOEMnp4cfwz4CmPRdRFgyxOwNlKR3EnSBm5Rsf8ts+63IcvCvOup4ezqHxzB+H9PmuzwLLetal9R9orArNZNAooooDm1BHMcgiYLIUYIxGQrYO6SOoBxwr5V2x1+/kuCt7I3e25KAD3dwgg5GMdVU58hX1nVQdqXZ/JeanaSRKe7mASdgOEYQ5LE+JQ4HmvnVzB2KMmmayR2dh2m3Bhe8upZnMvuxCSRmG4MEvhj1PAennVp1ptbdY0VEGFRQqjwAGBW6q9s9c2zKWQUUUVGZCiiuDXNXjtYWlmOFHAADJdjwVVHMsTwArKWeyMEdtlqzQxCOH/EXBMcP3eHvyH7qLlvXA61XW2IwltpFqfpbkhSeojzl3b+YhifINUvqOq+zpLqN9wlZd2OEH92vNIlPVyeLN8uSiu7sq2bkzJqd4MXN18CkfuouG6PIkAfICsYWr4q9S/8AEH6y/REsn1cMu1/gPei6altBFBGMJEgQfLr8+dd1GKK9EVQooooAooooAooooArFZooDh1jSorqF4Z13o5Bhh/ceBHMGqbJk0aT2K/HfWE2RDOwyFB5o48PLpzHDgLyNcWq6ZFcRNDOgeNxhlI//AHB86gxOGrxEHCa2/wArxRtCbg80I2m6pJYhVObixxlHU70kC9AcfvIgPrDiBzzTtY3scyLJE6ujDKspyD6EVTGqrcaFciGEtd2jq0oi478KAgE548OPDocHgKnNCube53p9MuDBKeMiBQVY/wC9hJwf5lIPnXBu6zDPTfuv6l/suzzLCip7x9P0LSzRShBtZNFwvbZgB/Gt8yIfNkx3i/gw86nNK1+2uf3E8cniFYZHqvMfhW8Wpx1Qea8NyNprkkjUBs/rLzy3rMVWGCbuY+nwIrSsx8MuB5bppgxVFT7QWo3rO7do447+6luI+IMq5MkS8OO6xYDHXHhVimrWmjVsvKGVWAZWDKeRByD6EV7pQ7LbBorBd5DGJZJJkiP8KORiUT5Dj6k02swAyTgDqainFRk0jJ6opdvds7RGKJJ38g/hwAyN893gvqSBUVPqN9c8BiyiPhiSZh/yR/8AHUVlkKlnY0vx9OTeMJS4RN6/tJFbEJxlncZSBOLt5noieLNwpR1G4EOb7U5F30H0ca8Uhz9WIHi0h5F+foKir7aS1sSYLNDc3cpxuqS7u/jLJxJPl+lSuzHZ5NcTLe6wwdxxith8EXX3uhPl+JPTNNF2M4ThX3v70vLuRs3GrxZx7H6DLq06aheoUtYzm1tz9b/eP4jr54HTnbwoUYrNd+qqFUFCCyS4K0pOTzYUUUVIYCiiigCiiigCiiigCiiigCvJrxczKiM7sFVRksTgADmSaqzWNubjUGeDTMR24yr3bg+9nIIiXy8f06x22wqjrm8kjaMJTeUVuZtpzcXd1dn4XbuYTx/dRZGR5M5Y+YxSZt3o4NxE1sO5kXDzyxndKLI6xKxAIzxyenKnPQ9IitIhFFkKOJLHOTgAk+HAV2bMbP8AtlpfzNwF8pjhJ6RxqVjf5uS48t2vOYCUsVjp2pvT7SOriEqcPGD5FePUtWsvjRL2NfrA7j4HPp/Y14G2+l3ePbINxiAR30QPDoQ4448+FSljri+xPNL7rQKyzKTxWSMYZT5kjh45p92T0Zf2daQ3EaOUgQFWUMAd0eIrODwMcS59ZHRKLyzj8uf5EOIkq9Lg80+8SrCaybjb37p4BbtsD0R2Kj0xXRLo4kcSm9dnXk5FuzD0YxE0y3vZtpkmd6zjBPVQV/Q1Ft2N6Sf4Dj/zn/8AdVx9FXL7l8l5pMrdfHtgjmkiIH0upTkec0Sf8iKag7+50hONxOs5Bz9LM85HoGJpoh7INKXj7Ox/mlc/3pU0zZm2iur6MQR/R3HuArndRo42UDPTO9VTFYKWHqdlt02vDKJNTJWz0xikcT9p0AZYNPtmlZjhAAI1z5ADJ/AVG7TftKWHvbuVYIN9A8UJwdxmAYlvIHrU4uzJvZL+4hA7yzESW+Bw7yId86jyO8F/1VIs0d5Zk/UmiOfu5GDnwII/KorIV4PqroVrKWWbfzP/ADtx4E1cOt1wb3XGWyHrZTZOzsUAtIgN4cZDxZgePFjxx5UwAVW3YntWLm19mkcGe2O4OPxxj4GHU44j5A9asqvVHLCiiigCiiigCiiigCiiigCiiigCsVmigKh2xupNUuHtkYpY277spHOeRfiQH7Knh61KQQKiqiKFVRgAcgBXpNgbyAslrdQ9yWZwJoSXUuSxG8rANxJ44FdkfZ2Zf8ddvMv+VEvcxnyYBmZuP3gPKvP47o/FYu75pJQXHvvOlh8TTTDZZyF2JG1KRrS2J7kHdubgfCq/WijPWQ8ifqg5q2baBURUQBVUBVA6AcAK12NjHCixxIqIowqqMAegrorrYTCQw1eiBTuulbLVIgL3YuyluFuZLdGmU53scyORYciR0JqfFZoq0QhRRRQGDSFtVsndvdPPZPEvfxqkokz7rLkLIuBxO6eR8KfqxWllcbI6ZrNG0ZOLziyJ2Y0JLO3SBCWwSzOebux3nY+ZJpA1C0FjqDw4xBdkzQeAk5Sx+p4OB1zVq1GbRaFFeQtDMPdPEMPiRh8LKejA8ahxWGjiKnW+03ptdc1JFbaps3bzkOybsinKyRncdSOIIYdRUhp22M1iwS/YzWxIVLrA3o88AJgOY++PmKi7mHUrJik9s95GD7s9vxYjpvR8970rx+0bidSkemXbb4xiZBGnHh7xY8uvKuDha+kcLYoZao+e307jo2yw10NWeTLgikDAFSCCMgjkQeVbKXtgdIltLCCCcgyRhs7pJCgszKoJ5hVIX5Uw16c5IUUUUAUUUUAUUUU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1268" name="Picture 4" descr="http://contenti1.espn.com.br/foto/pequena/18dbb2e6-ac12-3835-a962-29a6d4106c53.jpg"/>
          <p:cNvPicPr>
            <a:picLocks noChangeAspect="1" noChangeArrowheads="1"/>
          </p:cNvPicPr>
          <p:nvPr/>
        </p:nvPicPr>
        <p:blipFill>
          <a:blip r:embed="rId2"/>
          <a:srcRect/>
          <a:stretch>
            <a:fillRect/>
          </a:stretch>
        </p:blipFill>
        <p:spPr bwMode="auto">
          <a:xfrm>
            <a:off x="0" y="3714752"/>
            <a:ext cx="1885214" cy="197643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a:srcRect l="50513" t="30273" r="5014" b="28711"/>
          <a:stretch>
            <a:fillRect/>
          </a:stretch>
        </p:blipFill>
        <p:spPr bwMode="auto">
          <a:xfrm>
            <a:off x="0" y="1357298"/>
            <a:ext cx="9144000" cy="4572032"/>
          </a:xfrm>
          <a:prstGeom prst="rect">
            <a:avLst/>
          </a:prstGeom>
          <a:noFill/>
          <a:ln w="9525">
            <a:noFill/>
            <a:miter lim="800000"/>
            <a:headEnd/>
            <a:tailEnd/>
          </a:ln>
          <a:effectLst/>
        </p:spPr>
      </p:pic>
      <p:sp>
        <p:nvSpPr>
          <p:cNvPr id="5" name="CaixaDeTexto 4"/>
          <p:cNvSpPr txBox="1"/>
          <p:nvPr/>
        </p:nvSpPr>
        <p:spPr>
          <a:xfrm>
            <a:off x="500034" y="214290"/>
            <a:ext cx="8358246" cy="646331"/>
          </a:xfrm>
          <a:prstGeom prst="rect">
            <a:avLst/>
          </a:prstGeom>
          <a:noFill/>
        </p:spPr>
        <p:txBody>
          <a:bodyPr wrap="square" rtlCol="0">
            <a:spAutoFit/>
          </a:bodyPr>
          <a:lstStyle/>
          <a:p>
            <a:pPr algn="ctr"/>
            <a:r>
              <a:rPr lang="pt-BR" sz="3600" b="1" dirty="0" smtClean="0">
                <a:solidFill>
                  <a:srgbClr val="FF0000"/>
                </a:solidFill>
              </a:rPr>
              <a:t>Questão  4: (Simulado Enem 2009)</a:t>
            </a:r>
            <a:endParaRPr lang="pt-BR" sz="3600" b="1"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l="51062" t="45898" r="4465" b="21875"/>
          <a:stretch>
            <a:fillRect/>
          </a:stretch>
        </p:blipFill>
        <p:spPr bwMode="auto">
          <a:xfrm>
            <a:off x="0" y="1500173"/>
            <a:ext cx="9143999" cy="37253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l="1098" t="13439" r="54429" b="10899"/>
          <a:stretch>
            <a:fillRect/>
          </a:stretch>
        </p:blipFill>
        <p:spPr bwMode="auto">
          <a:xfrm>
            <a:off x="1142976" y="500042"/>
            <a:ext cx="6572296" cy="6286544"/>
          </a:xfrm>
          <a:prstGeom prst="rect">
            <a:avLst/>
          </a:prstGeom>
          <a:noFill/>
          <a:ln w="9525">
            <a:noFill/>
            <a:miter lim="800000"/>
            <a:headEnd/>
            <a:tailEnd/>
          </a:ln>
          <a:effectLst/>
        </p:spPr>
      </p:pic>
      <p:sp>
        <p:nvSpPr>
          <p:cNvPr id="5" name="CaixaDeTexto 4"/>
          <p:cNvSpPr txBox="1"/>
          <p:nvPr/>
        </p:nvSpPr>
        <p:spPr>
          <a:xfrm>
            <a:off x="1571604" y="0"/>
            <a:ext cx="6500858" cy="584775"/>
          </a:xfrm>
          <a:prstGeom prst="rect">
            <a:avLst/>
          </a:prstGeom>
          <a:noFill/>
        </p:spPr>
        <p:txBody>
          <a:bodyPr wrap="square" rtlCol="0">
            <a:spAutoFit/>
          </a:bodyPr>
          <a:lstStyle/>
          <a:p>
            <a:pPr algn="ctr"/>
            <a:r>
              <a:rPr lang="pt-BR" sz="3200" b="1" dirty="0" smtClean="0">
                <a:solidFill>
                  <a:srgbClr val="FF0000"/>
                </a:solidFill>
              </a:rPr>
              <a:t>Questão 5: (Simulado Enem 2009)</a:t>
            </a:r>
            <a:endParaRPr lang="pt-BR" sz="3200" b="1"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l="1647" t="18554" r="54429" b="35547"/>
          <a:stretch>
            <a:fillRect/>
          </a:stretch>
        </p:blipFill>
        <p:spPr bwMode="auto">
          <a:xfrm>
            <a:off x="285720" y="636667"/>
            <a:ext cx="8643998" cy="50783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l="1647" t="16601" r="54429" b="46289"/>
          <a:stretch>
            <a:fillRect/>
          </a:stretch>
        </p:blipFill>
        <p:spPr bwMode="auto">
          <a:xfrm>
            <a:off x="71406" y="1142984"/>
            <a:ext cx="8929718" cy="4241616"/>
          </a:xfrm>
          <a:prstGeom prst="rect">
            <a:avLst/>
          </a:prstGeom>
          <a:noFill/>
          <a:ln w="9525">
            <a:noFill/>
            <a:miter lim="800000"/>
            <a:headEnd/>
            <a:tailEnd/>
          </a:ln>
          <a:effectLst/>
        </p:spPr>
      </p:pic>
      <p:sp>
        <p:nvSpPr>
          <p:cNvPr id="5" name="CaixaDeTexto 4"/>
          <p:cNvSpPr txBox="1"/>
          <p:nvPr/>
        </p:nvSpPr>
        <p:spPr>
          <a:xfrm>
            <a:off x="928662" y="214290"/>
            <a:ext cx="7500990" cy="646331"/>
          </a:xfrm>
          <a:prstGeom prst="rect">
            <a:avLst/>
          </a:prstGeom>
          <a:noFill/>
        </p:spPr>
        <p:txBody>
          <a:bodyPr wrap="square" rtlCol="0">
            <a:spAutoFit/>
          </a:bodyPr>
          <a:lstStyle/>
          <a:p>
            <a:pPr algn="ctr"/>
            <a:r>
              <a:rPr lang="pt-BR" sz="3600" b="1" dirty="0" smtClean="0">
                <a:solidFill>
                  <a:srgbClr val="FF0000"/>
                </a:solidFill>
              </a:rPr>
              <a:t>Questão 6: (Simulado Enem 2009)</a:t>
            </a:r>
            <a:endParaRPr lang="pt-BR" sz="3600" b="1"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l="1647" t="55664" r="54978" b="10156"/>
          <a:stretch>
            <a:fillRect/>
          </a:stretch>
        </p:blipFill>
        <p:spPr bwMode="auto">
          <a:xfrm>
            <a:off x="0" y="1428736"/>
            <a:ext cx="8707272" cy="38576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l="6039" t="13672" r="49488" b="36523"/>
          <a:stretch>
            <a:fillRect/>
          </a:stretch>
        </p:blipFill>
        <p:spPr bwMode="auto">
          <a:xfrm>
            <a:off x="142844" y="1071567"/>
            <a:ext cx="8849874" cy="5572143"/>
          </a:xfrm>
          <a:prstGeom prst="rect">
            <a:avLst/>
          </a:prstGeom>
          <a:noFill/>
          <a:ln w="9525">
            <a:noFill/>
            <a:miter lim="800000"/>
            <a:headEnd/>
            <a:tailEnd/>
          </a:ln>
          <a:effectLst/>
        </p:spPr>
      </p:pic>
      <p:sp>
        <p:nvSpPr>
          <p:cNvPr id="5" name="CaixaDeTexto 4"/>
          <p:cNvSpPr txBox="1"/>
          <p:nvPr/>
        </p:nvSpPr>
        <p:spPr>
          <a:xfrm>
            <a:off x="1285852" y="214290"/>
            <a:ext cx="6929486" cy="646331"/>
          </a:xfrm>
          <a:prstGeom prst="rect">
            <a:avLst/>
          </a:prstGeom>
          <a:noFill/>
        </p:spPr>
        <p:txBody>
          <a:bodyPr wrap="square" rtlCol="0">
            <a:spAutoFit/>
          </a:bodyPr>
          <a:lstStyle/>
          <a:p>
            <a:pPr algn="ctr"/>
            <a:r>
              <a:rPr lang="pt-BR" sz="3600" b="1" dirty="0" smtClean="0">
                <a:solidFill>
                  <a:srgbClr val="FF0000"/>
                </a:solidFill>
              </a:rPr>
              <a:t>Questão 7: (Simulado Enem 2009)</a:t>
            </a:r>
            <a:endParaRPr lang="pt-BR" sz="3600" b="1"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l="53258" t="14648" r="2818" b="34570"/>
          <a:stretch>
            <a:fillRect/>
          </a:stretch>
        </p:blipFill>
        <p:spPr bwMode="auto">
          <a:xfrm>
            <a:off x="428596" y="857231"/>
            <a:ext cx="8501122" cy="55257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142976" y="71414"/>
            <a:ext cx="7215238" cy="646331"/>
          </a:xfrm>
          <a:prstGeom prst="rect">
            <a:avLst/>
          </a:prstGeom>
          <a:noFill/>
        </p:spPr>
        <p:txBody>
          <a:bodyPr wrap="square" rtlCol="0">
            <a:spAutoFit/>
          </a:bodyPr>
          <a:lstStyle/>
          <a:p>
            <a:pPr algn="ctr"/>
            <a:r>
              <a:rPr lang="pt-BR" sz="3600" b="1" dirty="0" smtClean="0">
                <a:solidFill>
                  <a:srgbClr val="FF0000"/>
                </a:solidFill>
              </a:rPr>
              <a:t>Questão 8: (Simulado Enem 2013)</a:t>
            </a:r>
            <a:endParaRPr lang="pt-BR" sz="3600" b="1" dirty="0">
              <a:solidFill>
                <a:srgbClr val="FF0000"/>
              </a:solidFill>
            </a:endParaRPr>
          </a:p>
        </p:txBody>
      </p:sp>
      <p:pic>
        <p:nvPicPr>
          <p:cNvPr id="40963" name="Picture 3"/>
          <p:cNvPicPr>
            <a:picLocks noChangeAspect="1" noChangeArrowheads="1"/>
          </p:cNvPicPr>
          <p:nvPr/>
        </p:nvPicPr>
        <p:blipFill>
          <a:blip r:embed="rId2"/>
          <a:srcRect l="49964" t="25390" r="6112" b="38477"/>
          <a:stretch>
            <a:fillRect/>
          </a:stretch>
        </p:blipFill>
        <p:spPr bwMode="auto">
          <a:xfrm>
            <a:off x="357158" y="785793"/>
            <a:ext cx="8508845" cy="39353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l="50549" t="8008" r="5527" b="17773"/>
          <a:stretch>
            <a:fillRect/>
          </a:stretch>
        </p:blipFill>
        <p:spPr bwMode="auto">
          <a:xfrm>
            <a:off x="1785918" y="285728"/>
            <a:ext cx="6015832" cy="571504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143008" y="439895"/>
            <a:ext cx="7858148" cy="5632311"/>
          </a:xfrm>
          <a:prstGeom prst="rect">
            <a:avLst/>
          </a:prstGeom>
        </p:spPr>
        <p:txBody>
          <a:bodyPr wrap="square">
            <a:spAutoFit/>
          </a:bodyPr>
          <a:lstStyle/>
          <a:p>
            <a:pPr lvl="2" algn="ctr"/>
            <a:r>
              <a:rPr lang="pt-BR" sz="3600" dirty="0" smtClean="0"/>
              <a:t>No dia, compareça ao local com uma hora de antecedência. </a:t>
            </a:r>
          </a:p>
          <a:p>
            <a:pPr lvl="2" algn="ctr"/>
            <a:r>
              <a:rPr lang="pt-BR" sz="3600" dirty="0" smtClean="0"/>
              <a:t>Não esqueça de levar a original ou cópia devidamente autenticada de documento de identificação, </a:t>
            </a:r>
          </a:p>
          <a:p>
            <a:pPr lvl="2" algn="ctr"/>
            <a:r>
              <a:rPr lang="pt-BR" sz="3600" dirty="0" smtClean="0"/>
              <a:t>Cartão de Confirmação de Inscrição, folha de respostas do questionário socioeconômico,</a:t>
            </a:r>
          </a:p>
          <a:p>
            <a:pPr lvl="2" algn="ctr"/>
            <a:r>
              <a:rPr lang="pt-BR" sz="3600" dirty="0" smtClean="0"/>
              <a:t>caneta esferográfica de tinta preta, lápis preto nº 2 e borracha macia.</a:t>
            </a:r>
            <a:endParaRPr lang="pt-BR" sz="3600" dirty="0"/>
          </a:p>
        </p:txBody>
      </p:sp>
      <p:sp>
        <p:nvSpPr>
          <p:cNvPr id="32770" name="AutoShape 2" descr="data:image/jpeg;base64,/9j/4AAQSkZJRgABAQAAAQABAAD/2wCEAAkGBxQODxUQEBAQEBQWFRQWFhUUFBQZFhQXFhUXFhQUGBUYHCkgGBsmGxUVITEhJSorLi8uFx8zODMtNyouLisBCgoKDg0OGxAQGywkICQsLTc0MiwsLDQsNC82LCwsLTQsLCwsLywsNCwsLCwvLCwsLCwsLCw0LCw0LCwtLCwsLP/AABEIAPsAyQMBIgACEQEDEQH/xAAcAAACAwEBAQEAAAAAAAAAAAAAAQUGBwQDAgj/xABIEAACAQMCBAMFBQQGCAUFAAABAgMABBEFIQYSMUETUWEHIjJxgRQjQpGhM0NSYhU0goOSsSRjc6KzwdHwRHJ0o7IIFjVTVP/EABoBAQADAQEBAAAAAAAAAAAAAAACAwQFAQb/xAAsEQACAgICAQMCBQUBAAAAAAAAAQIDBBESITEFE0FRYSIycbHwgaHB0eEU/9oADAMBAAIRAxEAPwDcaKVFAOilRQDopUUA6KVFAOilRQCZgBkkAeZNMVQeIwL69ZXCtDbgRqGGVMzYaVuU7HCmNQex564FtDavm1lktjtshzGfMNC2UOfMAHyIqmVyi9MmoNo02nVd4Q4ia+EscqBJoGVX5c8jhs8jrncZ5TlT0I6kYJsNWp7WyA6VFFegdFKigHRSooB0UqKAdFKigHRSooB0UqKAdFKigHRSooB0UqKAdcer34treSYjm5FJC92boiD1LEAfOuuqL7SdQ3it1kaMJ/pMrrykqIj9yMMCN3DN0P7Lzwa8lJRW2ThBzkoo9LDhe3WMePbwTTNl5ZGjUl5XPNK4JyVy5Y7Gq9qdsbZmltixjUktCzFlKAb+EzHMbYGQM8p6YGciu2XF99GM+P4ufwTIpAB/CGQKQQD136dKmNF1OPVylqgKtI/LMhx7sKgtKwP4kYDkBHeQbCvFKuxaNGRg5GLqU10y/cBWHhWnjMvLJcsZ28wGAESnyIjVMjzzVkpAUV6lpaMg6KVFegdFKigHRSooB0UqKAdFKigHRSooB0UqKAdFKigHRSooB0UqKACcbnasN4t1T7QzyZ/rMhK+lvDgR/RhynH+satP48vjHZmFSQ9w3gjBwQrAmVgRuCIw+D5lelYzqM4lndh8K/doOwVMgkfNub6YrNkS+Dt+i43uW8n4OG9l5UOOp2HzPf6bn6Vo/sS0QJHLfMuC58CI/wCrQgyEehfb+7FZhcI00yxRDmclUQeckhCqPpkfma/SOh6YtnbRW0fwxIqA+eBux9Scn60oj8mr17J2/bX81/39jvopUVpPmh0VS9W4jnlnaOydFjiJRpDHz+JKDhkAyByJ0JB3bI25Tnq0fizMggvEWF2IVJFJ8KRjsF33jcnopyD2Ynaoe5Hej3i9bLVRSoqZ4OilRQDopUUA6KVFAOilRQDopUUA6KVFAOilRQDopVw65qItLaW4I5uRCQvdm6Ig9SxA+tAZz7Q9Y5riVlP7Bfs8XkZpeVpG9cfdj05H9az8kRp6KP8AIVJa3IedYS3MYwXkP8U0uWZv95j/AHlQepy4AXz94+irv/nj9a58nyls+29Oq/8ANjOfz/P8lt9j+jfab83LjK268/oZpQVQevKvOfT3fStyqp+zHRfsemx8y4km+/kz1BcDlU/+VAo+YNWut0FpHyWXd7trkOoDiO/ZiLO3cpLIvNJIOsEOcF/R2wVT1y24UiuviLWUsbdpnHMchY0HWSRvgQeXqewBJ2FY3LxddWty7JKkzu3PcCRBycxACxIVwyhV2GScDGx3q+qmVn5UYrLYw/My8PoclpEPs1wWVBtFOEIIA2USRqGQ9NyG+W+ahJr+OaCV5V5QoYTRyYzGQuSrY26EEEbEEEV3WPFSaimEUxMuPEjYgkE9CCPiTrg/mAa6OHNCF7eG6b9hFhCPwzzRsSpPmsZLfNsD8G9F2Ov0ZbXb19UWrgzx/wCj4PtmfG5Tnm+Ll5j4XP8Az+Hyc382am6VFSPB0UqKAdFKigHRSooB0UqKAdFKigHRSooB0UqKAdUX2jamoaO3LYWMG6m6fCvMsSn5sGb5xVeCcbnYVh3FeqfaC0mf6zJzj0t48CIfXCHHm7VTdLUdfU24FDtuSRABy5Lv8Tks3oT2+gwPpX3wnpf9I6lFDglC/M/+xh3b6McL/eCuW+l5UOOp90fM9/oMn6VpfsS0bkhlvWH7Q+FH6JESHI+b5H92Kopjt7PpfWL1TQq4/TX8/oaaBXzNKsal3YKqgszE4AAGSSewxX1Wbe0biRXLWysRDEQZyP3rj4bceYBILY6nC/xCuhCDm9I+LnJRW2VzjTidrmXxhkZDJaxt+BNued1/ibY+g5V2JaqSSFBJPmST3J3JPqTXrPO0rmR/ibt2UDoo+X6nJrhEb3UyQQqZGZwiqPxuf8lG5J7YJ7V3K4xor2cWcnkWaXgmuAdJn1DUFEDtCFU+LIP3cLAjl8udj09VzuFr9F2VokEaxRKERFCqo6AAYAqG4J4YTSrRYFw0h9+aTH7SQgAn0UYwB5D51P1xbrPcm5HYqhwikOilRVRYOilRQDopUUA6KVFAOilRQDopU6AKKVFAOilRQEBx20n2CSOFlR5WihDNnCiWRY3OAQc8jN361mOscJT+IXa7ty3Kqqq27gci5xn708m5PTP/ACrT+MWxDF/6mD9G5v8AlVTuJudi577/ACFcj1LJlU0om/ClKH4ovRlM0cktyLULibnWILnP3kjBVPqu6nPk1fpTRtOW0toreP4YkVB68owSfUnf61T+EdEF1NHfyKBHHzG3yPekLLytN6JjIXz69MZt2t6qllA08ucLgBR8TsThEX+YkgVvxlJwTa02RzsuV8vxPwRHG3EBtIxDCR9olB5T1ESD45mHp0A7sR2Bxh2o3YlYKhJiT4ckku2/NKxO7E5O565J71J8Uas80j87AzS4MxXoib8luh8gCfoSerVXriUIufoB5nsK+hw8dQjzkfN5d7m+ETwv7jlHKDg4yT/Cvc/Oth9kHBn2SIX1wmJpV+6RhvDEe/o7jBPkMDzqn+yjg7+kLj7XcDMELg7jaeYYIX1Rds+ZwP4hW9VkzMhzlxRrxKFCOwooorCbB1U+IOInd2tbFgXU8s0+xWDoSig7NLj6LnJzsp8dQ4jW9uDZW1wsajIllVgJJMfFFbeeOjSD4ei+9uivOH7bkyIxAyLhZYgEkQDphgPe37NkHuDRxbXQ5JM47bXLiwYGZ5Lq3/GGw00Q7uhUZkA7oRzdSCccpvkMquodGDKwBVgcgg7gg9xWXWt87u8UuPEjxuNg6NnklAztnDAjsVbtg1Y/ZlO720vun7OJm+zN2aMgFuXzQPz4PTfA2FUVSltxl8Fk0tbRcaKVFXlY6KVFAOilToAopU6AKKVBOOu1AOio+91u2t95rq2h/wBpLGv/AMjUbHxzp7vyJfW8jdgjc+f8OaHqTb0jl9pBH2SPMjRDx0POnLzAKkjHHMCPw43HeqrwNpUuqr4l0F+yqxxtg3WPwsOnhg9SPiIxjGc3LXtGGsRRxyCWGFZVkIPuvKoVhyY6xg83X4sZ2B3FgghWNFRFCKoCqqjAUDYAAdBVM6YTkpSW9Fys41uGu9+fsfRIUZOAAPkAB/kKxvjjin7TIJV3jUstqh/GSMPcsPLHTyX1cirn7QJZ5wLG1EZ5kMk/O7LzR55UhyFPxtzAnyRh3rINetLiKXxLqExhiFUhkdEGfdQlD7pPr1Jx5VtxZ0+7xnJJmDJ9xV7itkeTjJY5O5Zj3J3JNffDOhyaveLBHlR1d8fsogfec/zHoB547A1wzc08iwxK0jFgoVdy7k7IPr/3sa/Q3AHCi6TaCM4aZ8PM47tjZV/lUbD6nqTXRzMhRXCJiw8dt85E5penR2kCW8ChI41Cqo8vM+ZJySe5NddKvieZY0Z3ZUVQSzMQFUDckk9BXHOqfbNgZOAB38qoXEfEy3EZ5XZLPpzr8d4SP2cWN/DP8QwWxthdz4cUcQidMyB1ticJDjEt4eoLKcFYu/KcZG7YHu1U5pnmfxZiC3RVHwRL/Cn/ADY7n0GAM9tyj0jHk5Ualr5Pm+c3RBlUKq48KJThYcfCwI/ebD3h07Y6mY0fiBp+a3nlDPAqktsOZDnDv25hjB+h2zVT1TVOXKRkAj4n7J6Dzb/L9KuPs94ALFby9VlXGY7dsgvkhvEnB3O4BCH5tvsI47ny2/BnwnbKblLwzv0fho6lMLmYMlqEKBOhuwWDZYYyIdtu7ZPRfi0VFCgAAAAYAHQAdABVS4i16V5jbWT8nhn76YKrcrY2hQMCvN0LEg4GB1Pu/GmcVSQuIr8JykgLcICqgk7LKmTydvfB5fML3vdkeWvk63F62XKilRUyI6KVFAOilRQDqN4leRbG4a3blmWCVoyADhwhKbHY7gVI0nXmBB7gj86AyfhCNtS02K+vta1GLnLqyxypCisjlfijQHfAO571P2XB+lz9ZpLw/wCtvZpM/NfEwfyqK9icywWd5aSsqi3vZk99h02GDn1Vq6uKbXRXJMl5aWsvXmiljDZ8ygzn8s149/BdUqn1Y2vuu/7HhrVrp1rKLSw0uyuLpjgZhRhEfNmYHcdcZ+ZFRfHfDE1hZRakshkuYLiGWQJ7sfhhv2aoMAKGK9vOvThbi3SNMyFu2vLhyctHBMSRnZVyv1O+5qT1ni5dQgltotI1acSo6EtEI1w4IyC7duvTtXiTfbLrra4L26fHy/l/6X2NC0+8W4hjnjOUkRJFPmrqGH6GvcH8/KqX7JbK6ttLSC+haGWIsi8zKeaP4kPuscY5iuNvhqx6ldLaWstxjdImbzyQuVG/mcD61IxlUubwtNczLvzyeGh7rHAPDP8A7vjEfOoLV7dZoJI5G5FZSC22Vz3Ge+enrURwtczy3H2W3WS9VFHNKxC8j/iMj9OQkkjbn26NnbTdG4ZSJzNO3jzj4TjEcRx+6Tsf5jlvkNq493p98slyk9aZpryK/b67Kp7KOA/sjNe3SkyZdbcOMMkeSPGZfwyOvbqAT5kVppO4/wC+1eZtl7gn5k/9a8dTv47aPxZW5RnA2yWY/CiqN2Y9gK7Lk35MqSXg9by7SCMySuERepP+Q8z5AbmqBxRrbyYZ093rDanq5B2mm7ADYhTsu3VsAcfEWtO0oeZQZesFtnKW6nYTTEfFId9x6qvRnMFOuSHdi7kAsx7+noo7DtWW27XSMWTlqtaXkGSSRzLIed2HXoAOoRB+FfT6nJqHv71nJjhzjPKzr1Jzjkj82ztkfIb9PvU75pwkUHOQ5Cjw888zEbKmO3r8+g3rS+D+DY7EJPd8pnx7iA+5BtuFx1fzb6DuTVXU5PbMlGNKyXKRw8Aez8Q8t1eoPEGGigOCsO+Q79mk7+S+p3q169qD8wtbY4lYAvJsRbxnbnwernBCjzyTspB+OIOIUs4gIyJZnyIoyTudssx6hFyCT9BuRWT32tutwzQXUofmJmdiWjlk6FfDJ5QoxjbBGAARg10K699I7tGLKS1BF9XhsWy/6NPLFjLcsrNNGxJJYtznnySScqw386ikuPHEnioEZciRGIIAx1B6MhHf59wRX1pPEX2seGyiORRl1BJV/J0JOeXPY7g/Qn00nh8ajeGZiwt4uaOTyuXDhhHnvGhDBsbEsV7MKruoT+zPE5QepFj9nbzGwTxw2OZ/BL/EYc/dZ9MbDO5UKTVmpAUVJEB0UqKAdFKigCinRQFNuPZfpks8lxLa+JJK7SOWklxzOxZiFDAdSalbLg2wg3isLRCO/hIT+ZGTVC9ouqXy67a2EN/JZ29yi4ZY4zyvzOrYJAJ6J3/FUwPZasn9b1PVLrzVpyqZ9FHT86AuNxqFtaIeaW2gUfxPHGv6kAVX772l6dDnmvbdsdo38T8uQHNeVn7KNKiPN9j8VvOWWV8/NS3Kfyrj1ya0sJFs9NsLV7tzhQsSYizvzOceW+PLc+soQc3pEJzUFtn1Y+1exmlSKL7VKZCcOIHEYONl3945ICjCncirFqOntqVuYZkktomKEgMviMFYNytjIQHA6En5Gs/9o3CMkGlNfGaSa9hkhnaQE4AVsFEXoEXm5ug+DPpWncP6ot9aQ3SfDLGj48iRuvzByPpXstLpCPJ9voNNsUtIhDb26RRjOFUgDJ6k9yT3J3NdiKQOoJ6ny+VfdBqBMi9Y1kWkfPIhYk8qRoQXkb+FF7+ZPQAEnAFZ9r2uyNL7wR7kA4APNDaKw6duaQg9dif5VwKktRjh1Bnu7gZU5S1IOHSJScTRkfCztluYfh8PPSqVqMH2FwTKzwSMwzJy+IkmC+7KBzhgrdRnI6nO2CzLg5uuL7K8qu2NTnBHu0gVSX3O7PIxGScbsx+Q+gG1Q9xcSX8iW8Ebvze6qD4pcdSf4Yx1Oe3XyKiim1KdYIIyxJyqdBgH9rKfwqP+nVsCtn4N4Si0yM4PizuB4sxGCf5FH4UHYfU5NTqqb7ZzMbFc3ymc/BPCIsFEkoWS4KgFwcqgIGY48gEDbdjufQYAm9c1ZbKEzOOYDZVBHO7n4Y0B6sT/AN4rru7pIY2lldY0QFmZjgKB1JNZDxdxK0sgmIIYgi2hb90h2aeRf4ztt2yFH4idsIb6R3Mejm+MfBwcUa9JJI/NtcSAB2VsrBH1WFPXBznzJbbIFVyS5jiTJjwBts35AV8FuUFmbPVmZjuT1LE146LpM2r3a28Ax3LEe7En4pW9fIdzgedb1FVRO7qOPWTfAGk3Gp3wkjLRRRAiV1PRWUgQo2PjOQfTGfLO+2VusMaxogjVQAqjooHQCuTh/RYtPtktoFwijcn4nY/E7HuxNSNYZy5PZwbbOcnI+UJ7jH1zmvqnRUSsVFFFAFOilQDopU6Ax/2/IYJNO1Bf3M5B+eUlT/htWj6pocd6A/i3ETEAh4ZpEO42OAcH6iqx7cdNNzosnIhd45IXVVBLHLiM4A36OahdF441VrWGG30KeR0iSNpJmMas6qFLYYDYkZ616m12jxxTWmSuo6Pq1iC1pePeIPwycpkA/t55voc+lSns+4aNrGbm4Ba6m95y27ICc8ufM9T67dqgkbia5G40yxz82Zf1kGaY4A1O4/rmv3GCN1t18MfmpUH/AA1dK+Tjx6KY48VLltmg6tFHJBJFOVEboyPzEAcrAg9fnWc+wjUyLe4013V3tJ2ClTkNG5OCD0I51c/JhXTD7GLEtz3U19eNj99Nt9OUBv1q2cPcH2WmsXtLZIWK8pcFixXIOCWJ7gflVBeTtVX2gav4FuIEDs82ebkGWSBcfaJAAc9GCjG+XBAOMVZZZ1QgMQCeg7n5AbmqPecMXl/eTSzSx2sJYIgX7yUxR55dvgQliz783xAEbDEZ71pHjbXjsiZL1CglLoI+VeVsgIFx7oU9MYxivC60CXVYvDigblyGW4lBRI2GwkUHDucE4wOU+e9XrQuDrWyClIzK65xJMedwTuSuRyx5JOyBRv0qfrm0emRhPnKTbNM8hyjx0Q3C3DUOmQ+HEOZ2wZJWxzyN5k9gMnCjYfnUyTRVC474jDB7ZH5YU2uZB1Y//wAyY6k7BvmFG5PL1EvhFNdbk+MSK414pWf3hk2yN90o/wDFSjo/rGpGV7HHP0C1nssrSOZJDzO3U9vRR5KOw/616Xt21xJ4jDl2wido07Dyz0yR5AdhUPqN0SfCTJJIB5RkknYIoHUnI/OuhVWq1t+T6CiqNENs+gkl7OltbqZGdgqqPxt5k9lHUk7bZr9B8DcJx6TbeGuHlfDTS43dvIeSDJAH16k1EezHggabF486g3Ui+90PgodxEp8+hY9yMdAKvVZbbOTOPlZDtl9goooqkyjopUUAUUUUA6VFFAOilRQCdwoJOwAyT6CqTqHtZ0qD/wAYJT5RI7fTIGP1q7kViPsZ0m3TUNSs57eGRoZPuzIisyqsjowBYbD4PzoCaPtthlJFnp1/ckeSKN/7BY18rxrrt2P9F0MQA97gsMZ74cx5/KtSh5AMJyADsuMD6CvSgMrbSuJbo+/fWVkvcRgFvmPu2Of7QqtcR8PXESSyz6rfaj4CmSZYmZIwF7Z5+oO5x0APlWp8Tas7SLZWp+9f4mH4F+fY4z8h9KkrHQoorVrbl5ldWWQnq/MMMT9Kq5OT0ilycpcY+F5OHgO9jvLCG9TLNMgMjMctzglXXPkGDDHSrFWTew27a1e90aY+/bSs6dsoTyuQPLIRv7ytZqxLRaloKKK8ry5WGN5ZCFRFZ2J7KoJY/kK9PSt8ZcQGFTbQOFlZcvJti3j7vvtznflB22JOwwcc1G9ExCoCsKZ8Md3PeViepO+M77knc7Xi/wBAgnh8W6WRbiYmWUxyFXJfcROehRRyoAR+AetZ/wAQwGwk5OYyBwWiJwG2OGVsbHGQc98/nDDzaJ2+38nWwlCHckcOo3nhjlU+8R1/hHnWl+yLgXwwuo3SYcjNvG3VFP75gejnfHkDnqdoL2WcDm/kF9dLm3RsqrD+sSDuR/8ArU/mRjoDndK2X27ekVZuU5vigooorMc4dKiigCiiigCiiigCiiigCinRQCrHdPAsuNZU6LdwsQB0JMayHP8Aahc/WtjrG/aziy1/S9QJ5VJWNydgAkm5J/8ALM30WgNM1DhyCbJ5DE/8cR5TnzONj9ag7qyv7L3oZmuYx2b3mA9VJyfoa99R9pel2+ee/hY+UXNJ/wAMEVWNR9uthHtDFdTnsQqov5s2f0quVSfjr9CqdMZeOn9i2cF6aQrXU2TLKSd+oUnP0yf0xVnrGh7WdRvP/wAdorsD8LuJXUj+yFH+9Xqp4pvR0trAf3QOPl94w+u9ShFRWkShBQjpHxxkf6H4otb8bRXgEUvln3YnP0Bib6GtjrG5vZDfX5U6prDzYOQih3Az15S5AX/DWvWUJjiSNnMhVFUuerlQAWOO5xmpEz2qq+0PVEggjhc4E0oD9cCJPfkLHspIRCTt95VqrMeKLG81XUZIrVPChjRYTcSbR4OJJgn4pMkoCBgHwsEjv448lreidaTl2K7uwMySOAPMnbfoB/yFfScHvqqqJ4jBbhlbmcYnkAIPKi/FED0JbDYz7verRwvwVBp6pu1xIgwskuDyeka9IxvjbfGBk1Za5uN6bGqXOT2y6zIcuonla26QxrFGioiKFVVGFVQMAADoAK9aKddMzCooooAop0UAqKdFAKinRQCop0qAKKdFAKqvx5wTDrccUc8ksYicuDHy8xyuCuWBA7Hp2q0Vw67qqWNtJdTBzHEvM3IMtjIGw+tAU7TvY7pUOOa3ecjvLK5z6lVIH6Va9N4ctLX+r2ltD6pEgPzzjNZlfe3mInltNPnnY9Odwn1AUOT8tq5f/vniC/2s9L8BSNnaF+/cPMQp/I0BtleFzdxwjmlkSMdcuwUfmTWOJwjxHff1rUxbKeoWTlb/AAwKB+tdFn7Ckc897qNxcN/IoX5gs5cn9KAu2o+0nS7f4r+B8doiZf8Ah5qK072u2V1I0VvFdyED3T4QxKxICxp72eY57gdDUbrPA2j6LB4zWn2iQ5EayyO3O3YFc8uPM8tUXiBbjQrywvpEjiSRzK0UaBQiqVV4iB0PhuNvXuRU1Hrky2MFx5y8fublYWc0/wB7eELndbdD7iDt4jfvG8/w+nepobV8xSB1DKQQwBBHcEZBr6qLeytvYUUUV4eBRRRQBRRToBUU6KAVFOigFRTooBUU6KAVFOigFUdxLZfabK4gP7yGVP8AEhAqSooDGf8A6bbhWtbqIqvMkyPnA5sOnL18sx/rWy1g/sgi+ya9qGnnKIyyhcEq33Uw8PBXBHuOx2rT9R0O8iJexv5D38G5xIh9A+OYfUmvUt/JKMU/nRaa87mdYkaRyFVQWYnoABkmqHB7QZLWQQapaNC/8ce6nH4gpJyPkTXL7QuJlvIIbSxkWU3DDm5fLOFQjqpLY69lNWKmW0mXRxp8kn4+vwLhqFtb1FtQnU/Z4TywoenMMFfy+I+pHlXb7bdD+26PIyjL25Ey/JdpB/gLH6CrdoGlLZW0dunRBuf4mO7MfmSa7Z4VkRkcBlZSrA9CGGCPyNRslyfXghdZyl14Xgo/sV137bo8Sk+/b/6O3yQDwz8uQr+Rq91g/sfnOk67daTISFcuqZ7tDzNG39qIse3at4qBUFFFFAFFFFAFFFOgFRRRQBRTpUAUUUUAUU6KAVFOigFRTooDCb5vsHG6sfdSdo8evjQiP9ZRW61hXt5X7Jq2n33TAUkjrmCZX/ycVpep+0fTLYZkv4GP8MR8U/LEeaAn9U0yK7jMU8ayIex7HzB6g+oqn6B7PhZaiLgOJIVVjGG+NXOwB2wQFLb1X9W9vNpHkW1tcXB7FisSn6+8f0qqXftq1K7JSytY4z/JG80g8iM7f7tTjOSWkWRtnFOKfTP0NUfqeu21oM3F1bwf7SRFJ9ACck+lYENL4l1UfeNeIpznxHW3X1zGOU49MVIad7BLmT3ru+hjJ68ivKfzYrvUCsifajxLbf01BqWmzrM6CMycoYLzxtt7xG4ZMLt/D61+jLC7W4iSaM8ySIrqfNWAYH8jWc6V7D9Oh/bG4uj/ADyci/lHg4+taJpthHawpBCnJHGvKi5J5QOgySTQHTRTpUAUUUUAUUUUAUUU6AVFOigFRTooBUU6KAVFOigFRTooCie1bgeTW4YI4ZI4mjkZiz5+BlIIGBuchaquk+wKBcG6vZpT5RIsY+WW5ifntWy0UBTNK9l2l23w2Ucp85i0mfox5fyFWuzso4FCQxRxKNgqIqgegCiuiigFRTpUAUU6VAFFOigFRRToBUUUUAUUU6AVFOigFRTooBUU6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2772" name="AutoShape 4" descr="data:image/jpeg;base64,/9j/4AAQSkZJRgABAQAAAQABAAD/2wCEAAkGBxQODxUQEBAQEBQWFRQWFhUUFBQZFhQXFhUXFhQUGBUYHCkgGBsmGxUVITEhJSorLi8uFx8zODMtNyouLisBCgoKDg0OGxAQGywkICQsLTc0MiwsLDQsNC82LCwsLTQsLCwsLywsNCwsLCwvLCwsLCwsLCw0LCw0LCwtLCwsLP/AABEIAPsAyQMBIgACEQEDEQH/xAAcAAACAwEBAQEAAAAAAAAAAAAAAQUGBwQDAgj/xABIEAACAQMCBAMFBQQGCAUFAAABAgMABBEFIQYSMUETUWEHIjJxgRQjQpGhM0NSYhU0goOSsSRjc6KzwdHwRHJ0o7IIFjVTVP/EABoBAQADAQEBAAAAAAAAAAAAAAACAwQFAQb/xAAsEQACAgICAQMCBQUBAAAAAAAAAQIDBBESITEFE0FRYSIycbHwgaHB0eEU/9oADAMBAAIRAxEAPwDcaKVFAOilRQDopUUA6KVFAOilRQCZgBkkAeZNMVQeIwL69ZXCtDbgRqGGVMzYaVuU7HCmNQex564FtDavm1lktjtshzGfMNC2UOfMAHyIqmVyi9MmoNo02nVd4Q4ia+EscqBJoGVX5c8jhs8jrncZ5TlT0I6kYJsNWp7WyA6VFFegdFKigHRSooB0UqKAdFKigHRSooB0UqKAdFKigHRSooB0UqKAdcer34treSYjm5FJC92boiD1LEAfOuuqL7SdQ3it1kaMJ/pMrrykqIj9yMMCN3DN0P7Lzwa8lJRW2ThBzkoo9LDhe3WMePbwTTNl5ZGjUl5XPNK4JyVy5Y7Gq9qdsbZmltixjUktCzFlKAb+EzHMbYGQM8p6YGciu2XF99GM+P4ufwTIpAB/CGQKQQD136dKmNF1OPVylqgKtI/LMhx7sKgtKwP4kYDkBHeQbCvFKuxaNGRg5GLqU10y/cBWHhWnjMvLJcsZ28wGAESnyIjVMjzzVkpAUV6lpaMg6KVFegdFKigHRSooB0UqKAdFKigHRSooB0UqKAdFKigHRSooB0UqKACcbnasN4t1T7QzyZ/rMhK+lvDgR/RhynH+satP48vjHZmFSQ9w3gjBwQrAmVgRuCIw+D5lelYzqM4lndh8K/doOwVMgkfNub6YrNkS+Dt+i43uW8n4OG9l5UOOp2HzPf6bn6Vo/sS0QJHLfMuC58CI/wCrQgyEehfb+7FZhcI00yxRDmclUQeckhCqPpkfma/SOh6YtnbRW0fwxIqA+eBux9Scn60oj8mr17J2/bX81/39jvopUVpPmh0VS9W4jnlnaOydFjiJRpDHz+JKDhkAyByJ0JB3bI25Tnq0fizMggvEWF2IVJFJ8KRjsF33jcnopyD2Ynaoe5Hej3i9bLVRSoqZ4OilRQDopUUA6KVFAOilRQDopUUA6KVFAOilRQDopVw65qItLaW4I5uRCQvdm6Ig9SxA+tAZz7Q9Y5riVlP7Bfs8XkZpeVpG9cfdj05H9az8kRp6KP8AIVJa3IedYS3MYwXkP8U0uWZv95j/AHlQepy4AXz94+irv/nj9a58nyls+29Oq/8ANjOfz/P8lt9j+jfab83LjK268/oZpQVQevKvOfT3fStyqp+zHRfsemx8y4km+/kz1BcDlU/+VAo+YNWut0FpHyWXd7trkOoDiO/ZiLO3cpLIvNJIOsEOcF/R2wVT1y24UiuviLWUsbdpnHMchY0HWSRvgQeXqewBJ2FY3LxddWty7JKkzu3PcCRBycxACxIVwyhV2GScDGx3q+qmVn5UYrLYw/My8PoclpEPs1wWVBtFOEIIA2USRqGQ9NyG+W+ahJr+OaCV5V5QoYTRyYzGQuSrY26EEEbEEEV3WPFSaimEUxMuPEjYgkE9CCPiTrg/mAa6OHNCF7eG6b9hFhCPwzzRsSpPmsZLfNsD8G9F2Ov0ZbXb19UWrgzx/wCj4PtmfG5Tnm+Ll5j4XP8Az+Hyc382am6VFSPB0UqKAdFKigHRSooB0UqKAdFKigHRSooB0UqKAdUX2jamoaO3LYWMG6m6fCvMsSn5sGb5xVeCcbnYVh3FeqfaC0mf6zJzj0t48CIfXCHHm7VTdLUdfU24FDtuSRABy5Lv8Tks3oT2+gwPpX3wnpf9I6lFDglC/M/+xh3b6McL/eCuW+l5UOOp90fM9/oMn6VpfsS0bkhlvWH7Q+FH6JESHI+b5H92Kopjt7PpfWL1TQq4/TX8/oaaBXzNKsal3YKqgszE4AAGSSewxX1Wbe0biRXLWysRDEQZyP3rj4bceYBILY6nC/xCuhCDm9I+LnJRW2VzjTidrmXxhkZDJaxt+BNued1/ibY+g5V2JaqSSFBJPmST3J3JPqTXrPO0rmR/ibt2UDoo+X6nJrhEb3UyQQqZGZwiqPxuf8lG5J7YJ7V3K4xor2cWcnkWaXgmuAdJn1DUFEDtCFU+LIP3cLAjl8udj09VzuFr9F2VokEaxRKERFCqo6AAYAqG4J4YTSrRYFw0h9+aTH7SQgAn0UYwB5D51P1xbrPcm5HYqhwikOilRVRYOilRQDopUUA6KVFAOilRQDopU6AKKVFAOilRQEBx20n2CSOFlR5WihDNnCiWRY3OAQc8jN361mOscJT+IXa7ty3Kqqq27gci5xn708m5PTP/ACrT+MWxDF/6mD9G5v8AlVTuJudi577/ACFcj1LJlU0om/ClKH4ovRlM0cktyLULibnWILnP3kjBVPqu6nPk1fpTRtOW0toreP4YkVB68owSfUnf61T+EdEF1NHfyKBHHzG3yPekLLytN6JjIXz69MZt2t6qllA08ucLgBR8TsThEX+YkgVvxlJwTa02RzsuV8vxPwRHG3EBtIxDCR9olB5T1ESD45mHp0A7sR2Bxh2o3YlYKhJiT4ckku2/NKxO7E5O565J71J8Uas80j87AzS4MxXoib8luh8gCfoSerVXriUIufoB5nsK+hw8dQjzkfN5d7m+ETwv7jlHKDg4yT/Cvc/Oth9kHBn2SIX1wmJpV+6RhvDEe/o7jBPkMDzqn+yjg7+kLj7XcDMELg7jaeYYIX1Rds+ZwP4hW9VkzMhzlxRrxKFCOwooorCbB1U+IOInd2tbFgXU8s0+xWDoSig7NLj6LnJzsp8dQ4jW9uDZW1wsajIllVgJJMfFFbeeOjSD4ei+9uivOH7bkyIxAyLhZYgEkQDphgPe37NkHuDRxbXQ5JM47bXLiwYGZ5Lq3/GGw00Q7uhUZkA7oRzdSCccpvkMquodGDKwBVgcgg7gg9xWXWt87u8UuPEjxuNg6NnklAztnDAjsVbtg1Y/ZlO720vun7OJm+zN2aMgFuXzQPz4PTfA2FUVSltxl8Fk0tbRcaKVFXlY6KVFAOilToAopU6AKKVBOOu1AOio+91u2t95rq2h/wBpLGv/AMjUbHxzp7vyJfW8jdgjc+f8OaHqTb0jl9pBH2SPMjRDx0POnLzAKkjHHMCPw43HeqrwNpUuqr4l0F+yqxxtg3WPwsOnhg9SPiIxjGc3LXtGGsRRxyCWGFZVkIPuvKoVhyY6xg83X4sZ2B3FgghWNFRFCKoCqqjAUDYAAdBVM6YTkpSW9Fys41uGu9+fsfRIUZOAAPkAB/kKxvjjin7TIJV3jUstqh/GSMPcsPLHTyX1cirn7QJZ5wLG1EZ5kMk/O7LzR55UhyFPxtzAnyRh3rINetLiKXxLqExhiFUhkdEGfdQlD7pPr1Jx5VtxZ0+7xnJJmDJ9xV7itkeTjJY5O5Zj3J3JNffDOhyaveLBHlR1d8fsogfec/zHoB547A1wzc08iwxK0jFgoVdy7k7IPr/3sa/Q3AHCi6TaCM4aZ8PM47tjZV/lUbD6nqTXRzMhRXCJiw8dt85E5penR2kCW8ChI41Cqo8vM+ZJySe5NddKvieZY0Z3ZUVQSzMQFUDckk9BXHOqfbNgZOAB38qoXEfEy3EZ5XZLPpzr8d4SP2cWN/DP8QwWxthdz4cUcQidMyB1ticJDjEt4eoLKcFYu/KcZG7YHu1U5pnmfxZiC3RVHwRL/Cn/ADY7n0GAM9tyj0jHk5Ualr5Pm+c3RBlUKq48KJThYcfCwI/ebD3h07Y6mY0fiBp+a3nlDPAqktsOZDnDv25hjB+h2zVT1TVOXKRkAj4n7J6Dzb/L9KuPs94ALFby9VlXGY7dsgvkhvEnB3O4BCH5tvsI47ny2/BnwnbKblLwzv0fho6lMLmYMlqEKBOhuwWDZYYyIdtu7ZPRfi0VFCgAAAAYAHQAdABVS4i16V5jbWT8nhn76YKrcrY2hQMCvN0LEg4GB1Pu/GmcVSQuIr8JykgLcICqgk7LKmTydvfB5fML3vdkeWvk63F62XKilRUyI6KVFAOilRQDqN4leRbG4a3blmWCVoyADhwhKbHY7gVI0nXmBB7gj86AyfhCNtS02K+vta1GLnLqyxypCisjlfijQHfAO571P2XB+lz9ZpLw/wCtvZpM/NfEwfyqK9icywWd5aSsqi3vZk99h02GDn1Vq6uKbXRXJMl5aWsvXmiljDZ8ygzn8s149/BdUqn1Y2vuu/7HhrVrp1rKLSw0uyuLpjgZhRhEfNmYHcdcZ+ZFRfHfDE1hZRakshkuYLiGWQJ7sfhhv2aoMAKGK9vOvThbi3SNMyFu2vLhyctHBMSRnZVyv1O+5qT1ni5dQgltotI1acSo6EtEI1w4IyC7duvTtXiTfbLrra4L26fHy/l/6X2NC0+8W4hjnjOUkRJFPmrqGH6GvcH8/KqX7JbK6ttLSC+haGWIsi8zKeaP4kPuscY5iuNvhqx6ldLaWstxjdImbzyQuVG/mcD61IxlUubwtNczLvzyeGh7rHAPDP8A7vjEfOoLV7dZoJI5G5FZSC22Vz3Ge+enrURwtczy3H2W3WS9VFHNKxC8j/iMj9OQkkjbn26NnbTdG4ZSJzNO3jzj4TjEcRx+6Tsf5jlvkNq493p98slyk9aZpryK/b67Kp7KOA/sjNe3SkyZdbcOMMkeSPGZfwyOvbqAT5kVppO4/wC+1eZtl7gn5k/9a8dTv47aPxZW5RnA2yWY/CiqN2Y9gK7Lk35MqSXg9by7SCMySuERepP+Q8z5AbmqBxRrbyYZ093rDanq5B2mm7ADYhTsu3VsAcfEWtO0oeZQZesFtnKW6nYTTEfFId9x6qvRnMFOuSHdi7kAsx7+noo7DtWW27XSMWTlqtaXkGSSRzLIed2HXoAOoRB+FfT6nJqHv71nJjhzjPKzr1Jzjkj82ztkfIb9PvU75pwkUHOQ5Cjw888zEbKmO3r8+g3rS+D+DY7EJPd8pnx7iA+5BtuFx1fzb6DuTVXU5PbMlGNKyXKRw8Aez8Q8t1eoPEGGigOCsO+Q79mk7+S+p3q169qD8wtbY4lYAvJsRbxnbnwernBCjzyTspB+OIOIUs4gIyJZnyIoyTudssx6hFyCT9BuRWT32tutwzQXUofmJmdiWjlk6FfDJ5QoxjbBGAARg10K699I7tGLKS1BF9XhsWy/6NPLFjLcsrNNGxJJYtznnySScqw386ikuPHEnioEZciRGIIAx1B6MhHf59wRX1pPEX2seGyiORRl1BJV/J0JOeXPY7g/Qn00nh8ajeGZiwt4uaOTyuXDhhHnvGhDBsbEsV7MKruoT+zPE5QepFj9nbzGwTxw2OZ/BL/EYc/dZ9MbDO5UKTVmpAUVJEB0UqKAdFKigCinRQFNuPZfpks8lxLa+JJK7SOWklxzOxZiFDAdSalbLg2wg3isLRCO/hIT+ZGTVC9ouqXy67a2EN/JZ29yi4ZY4zyvzOrYJAJ6J3/FUwPZasn9b1PVLrzVpyqZ9FHT86AuNxqFtaIeaW2gUfxPHGv6kAVX772l6dDnmvbdsdo38T8uQHNeVn7KNKiPN9j8VvOWWV8/NS3Kfyrj1ya0sJFs9NsLV7tzhQsSYizvzOceW+PLc+soQc3pEJzUFtn1Y+1exmlSKL7VKZCcOIHEYONl3945ICjCncirFqOntqVuYZkktomKEgMviMFYNytjIQHA6En5Gs/9o3CMkGlNfGaSa9hkhnaQE4AVsFEXoEXm5ug+DPpWncP6ot9aQ3SfDLGj48iRuvzByPpXstLpCPJ9voNNsUtIhDb26RRjOFUgDJ6k9yT3J3NdiKQOoJ6ny+VfdBqBMi9Y1kWkfPIhYk8qRoQXkb+FF7+ZPQAEnAFZ9r2uyNL7wR7kA4APNDaKw6duaQg9dif5VwKktRjh1Bnu7gZU5S1IOHSJScTRkfCztluYfh8PPSqVqMH2FwTKzwSMwzJy+IkmC+7KBzhgrdRnI6nO2CzLg5uuL7K8qu2NTnBHu0gVSX3O7PIxGScbsx+Q+gG1Q9xcSX8iW8Ebvze6qD4pcdSf4Yx1Oe3XyKiim1KdYIIyxJyqdBgH9rKfwqP+nVsCtn4N4Si0yM4PizuB4sxGCf5FH4UHYfU5NTqqb7ZzMbFc3ymc/BPCIsFEkoWS4KgFwcqgIGY48gEDbdjufQYAm9c1ZbKEzOOYDZVBHO7n4Y0B6sT/AN4rru7pIY2lldY0QFmZjgKB1JNZDxdxK0sgmIIYgi2hb90h2aeRf4ztt2yFH4idsIb6R3Mejm+MfBwcUa9JJI/NtcSAB2VsrBH1WFPXBznzJbbIFVyS5jiTJjwBts35AV8FuUFmbPVmZjuT1LE146LpM2r3a28Ax3LEe7En4pW9fIdzgedb1FVRO7qOPWTfAGk3Gp3wkjLRRRAiV1PRWUgQo2PjOQfTGfLO+2VusMaxogjVQAqjooHQCuTh/RYtPtktoFwijcn4nY/E7HuxNSNYZy5PZwbbOcnI+UJ7jH1zmvqnRUSsVFFFAFOilQDopU6Ax/2/IYJNO1Bf3M5B+eUlT/htWj6pocd6A/i3ETEAh4ZpEO42OAcH6iqx7cdNNzosnIhd45IXVVBLHLiM4A36OahdF441VrWGG30KeR0iSNpJmMas6qFLYYDYkZ616m12jxxTWmSuo6Pq1iC1pePeIPwycpkA/t55voc+lSns+4aNrGbm4Ba6m95y27ICc8ufM9T67dqgkbia5G40yxz82Zf1kGaY4A1O4/rmv3GCN1t18MfmpUH/AA1dK+Tjx6KY48VLltmg6tFHJBJFOVEboyPzEAcrAg9fnWc+wjUyLe4013V3tJ2ClTkNG5OCD0I51c/JhXTD7GLEtz3U19eNj99Nt9OUBv1q2cPcH2WmsXtLZIWK8pcFixXIOCWJ7gflVBeTtVX2gav4FuIEDs82ebkGWSBcfaJAAc9GCjG+XBAOMVZZZ1QgMQCeg7n5AbmqPecMXl/eTSzSx2sJYIgX7yUxR55dvgQliz783xAEbDEZ71pHjbXjsiZL1CglLoI+VeVsgIFx7oU9MYxivC60CXVYvDigblyGW4lBRI2GwkUHDucE4wOU+e9XrQuDrWyClIzK65xJMedwTuSuRyx5JOyBRv0qfrm0emRhPnKTbNM8hyjx0Q3C3DUOmQ+HEOZ2wZJWxzyN5k9gMnCjYfnUyTRVC474jDB7ZH5YU2uZB1Y//wAyY6k7BvmFG5PL1EvhFNdbk+MSK414pWf3hk2yN90o/wDFSjo/rGpGV7HHP0C1nssrSOZJDzO3U9vRR5KOw/616Xt21xJ4jDl2wido07Dyz0yR5AdhUPqN0SfCTJJIB5RkknYIoHUnI/OuhVWq1t+T6CiqNENs+gkl7OltbqZGdgqqPxt5k9lHUk7bZr9B8DcJx6TbeGuHlfDTS43dvIeSDJAH16k1EezHggabF486g3Ui+90PgodxEp8+hY9yMdAKvVZbbOTOPlZDtl9goooqkyjopUUAUUUUA6VFFAOilRQCdwoJOwAyT6CqTqHtZ0qD/wAYJT5RI7fTIGP1q7kViPsZ0m3TUNSs57eGRoZPuzIisyqsjowBYbD4PzoCaPtthlJFnp1/ckeSKN/7BY18rxrrt2P9F0MQA97gsMZ74cx5/KtSh5AMJyADsuMD6CvSgMrbSuJbo+/fWVkvcRgFvmPu2Of7QqtcR8PXESSyz6rfaj4CmSZYmZIwF7Z5+oO5x0APlWp8Tas7SLZWp+9f4mH4F+fY4z8h9KkrHQoorVrbl5ldWWQnq/MMMT9Kq5OT0ilycpcY+F5OHgO9jvLCG9TLNMgMjMctzglXXPkGDDHSrFWTew27a1e90aY+/bSs6dsoTyuQPLIRv7ytZqxLRaloKKK8ry5WGN5ZCFRFZ2J7KoJY/kK9PSt8ZcQGFTbQOFlZcvJti3j7vvtznflB22JOwwcc1G9ExCoCsKZ8Md3PeViepO+M77knc7Xi/wBAgnh8W6WRbiYmWUxyFXJfcROehRRyoAR+AetZ/wAQwGwk5OYyBwWiJwG2OGVsbHGQc98/nDDzaJ2+38nWwlCHckcOo3nhjlU+8R1/hHnWl+yLgXwwuo3SYcjNvG3VFP75gejnfHkDnqdoL2WcDm/kF9dLm3RsqrD+sSDuR/8ArU/mRjoDndK2X27ekVZuU5vigooorMc4dKiigCiiigCiiigCiiigCinRQCrHdPAsuNZU6LdwsQB0JMayHP8Aahc/WtjrG/aziy1/S9QJ5VJWNydgAkm5J/8ALM30WgNM1DhyCbJ5DE/8cR5TnzONj9ag7qyv7L3oZmuYx2b3mA9VJyfoa99R9pel2+ee/hY+UXNJ/wAMEVWNR9uthHtDFdTnsQqov5s2f0quVSfjr9CqdMZeOn9i2cF6aQrXU2TLKSd+oUnP0yf0xVnrGh7WdRvP/wAdorsD8LuJXUj+yFH+9Xqp4pvR0trAf3QOPl94w+u9ShFRWkShBQjpHxxkf6H4otb8bRXgEUvln3YnP0Bib6GtjrG5vZDfX5U6prDzYOQih3Az15S5AX/DWvWUJjiSNnMhVFUuerlQAWOO5xmpEz2qq+0PVEggjhc4E0oD9cCJPfkLHspIRCTt95VqrMeKLG81XUZIrVPChjRYTcSbR4OJJgn4pMkoCBgHwsEjv448lreidaTl2K7uwMySOAPMnbfoB/yFfScHvqqqJ4jBbhlbmcYnkAIPKi/FED0JbDYz7verRwvwVBp6pu1xIgwskuDyeka9IxvjbfGBk1Za5uN6bGqXOT2y6zIcuonla26QxrFGioiKFVVGFVQMAADoAK9aKddMzCooooAop0UAqKdFAKinRQCop0qAKKdFAKqvx5wTDrccUc8ksYicuDHy8xyuCuWBA7Hp2q0Vw67qqWNtJdTBzHEvM3IMtjIGw+tAU7TvY7pUOOa3ecjvLK5z6lVIH6Va9N4ctLX+r2ltD6pEgPzzjNZlfe3mInltNPnnY9Odwn1AUOT8tq5f/vniC/2s9L8BSNnaF+/cPMQp/I0BtleFzdxwjmlkSMdcuwUfmTWOJwjxHff1rUxbKeoWTlb/AAwKB+tdFn7Ckc897qNxcN/IoX5gs5cn9KAu2o+0nS7f4r+B8doiZf8Ah5qK072u2V1I0VvFdyED3T4QxKxICxp72eY57gdDUbrPA2j6LB4zWn2iQ5EayyO3O3YFc8uPM8tUXiBbjQrywvpEjiSRzK0UaBQiqVV4iB0PhuNvXuRU1Hrky2MFx5y8fublYWc0/wB7eELndbdD7iDt4jfvG8/w+nepobV8xSB1DKQQwBBHcEZBr6qLeytvYUUUV4eBRRRQBRRToBUU6KAVFOigFRTooBUU6KAVFOigFUdxLZfabK4gP7yGVP8AEhAqSooDGf8A6bbhWtbqIqvMkyPnA5sOnL18sx/rWy1g/sgi+ya9qGnnKIyyhcEq33Uw8PBXBHuOx2rT9R0O8iJexv5D38G5xIh9A+OYfUmvUt/JKMU/nRaa87mdYkaRyFVQWYnoABkmqHB7QZLWQQapaNC/8ce6nH4gpJyPkTXL7QuJlvIIbSxkWU3DDm5fLOFQjqpLY69lNWKmW0mXRxp8kn4+vwLhqFtb1FtQnU/Z4TywoenMMFfy+I+pHlXb7bdD+26PIyjL25Ey/JdpB/gLH6CrdoGlLZW0dunRBuf4mO7MfmSa7Z4VkRkcBlZSrA9CGGCPyNRslyfXghdZyl14Xgo/sV137bo8Sk+/b/6O3yQDwz8uQr+Rq91g/sfnOk67daTISFcuqZ7tDzNG39qIse3at4qBUFFFFAFFFFAFFFOgFRRRQBRTpUAUUUUAUU6KAVFOigFRTooDCb5vsHG6sfdSdo8evjQiP9ZRW61hXt5X7Jq2n33TAUkjrmCZX/ycVpep+0fTLYZkv4GP8MR8U/LEeaAn9U0yK7jMU8ayIex7HzB6g+oqn6B7PhZaiLgOJIVVjGG+NXOwB2wQFLb1X9W9vNpHkW1tcXB7FisSn6+8f0qqXftq1K7JSytY4z/JG80g8iM7f7tTjOSWkWRtnFOKfTP0NUfqeu21oM3F1bwf7SRFJ9ACck+lYENL4l1UfeNeIpznxHW3X1zGOU49MVIad7BLmT3ru+hjJ68ivKfzYrvUCsifajxLbf01BqWmzrM6CMycoYLzxtt7xG4ZMLt/D61+jLC7W4iSaM8ySIrqfNWAYH8jWc6V7D9Oh/bG4uj/ADyci/lHg4+taJpthHawpBCnJHGvKi5J5QOgySTQHTRTpUAUUUUAUUUUAUUU6AVFOigFRTooBUU6KAVFOigFRTooCie1bgeTW4YI4ZI4mjkZiz5+BlIIGBuchaquk+wKBcG6vZpT5RIsY+WW5ifntWy0UBTNK9l2l23w2Ucp85i0mfox5fyFWuzso4FCQxRxKNgqIqgegCiuiigFRTpUAUU6VAFFOigFRRToBUUUUAUUU6AVFOigFRTooBUU6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2774" name="AutoShape 6" descr="data:image/jpeg;base64,/9j/4AAQSkZJRgABAQAAAQABAAD/2wCEAAkGBxQODxUQEBAQEBQWFRQWFhUUFBQZFhQXFhUXFhQUGBUYHCkgGBsmGxUVITEhJSorLi8uFx8zODMtNyouLisBCgoKDg0OGxAQGywkICQsLTc0MiwsLDQsNC82LCwsLTQsLCwsLywsNCwsLCwvLCwsLCwsLCw0LCw0LCwtLCwsLP/AABEIAPsAyQMBIgACEQEDEQH/xAAcAAACAwEBAQEAAAAAAAAAAAAAAQUGBwQDAgj/xABIEAACAQMCBAMFBQQGCAUFAAABAgMABBEFIQYSMUETUWEHIjJxgRQjQpGhM0NSYhU0goOSsSRjc6KzwdHwRHJ0o7IIFjVTVP/EABoBAQADAQEBAAAAAAAAAAAAAAACAwQFAQb/xAAsEQACAgICAQMCBQUBAAAAAAAAAQIDBBESITEFE0FRYSIycbHwgaHB0eEU/9oADAMBAAIRAxEAPwDcaKVFAOilRQDopUUA6KVFAOilRQCZgBkkAeZNMVQeIwL69ZXCtDbgRqGGVMzYaVuU7HCmNQex564FtDavm1lktjtshzGfMNC2UOfMAHyIqmVyi9MmoNo02nVd4Q4ia+EscqBJoGVX5c8jhs8jrncZ5TlT0I6kYJsNWp7WyA6VFFegdFKigHRSooB0UqKAdFKigHRSooB0UqKAdFKigHRSooB0UqKAdcer34treSYjm5FJC92boiD1LEAfOuuqL7SdQ3it1kaMJ/pMrrykqIj9yMMCN3DN0P7Lzwa8lJRW2ThBzkoo9LDhe3WMePbwTTNl5ZGjUl5XPNK4JyVy5Y7Gq9qdsbZmltixjUktCzFlKAb+EzHMbYGQM8p6YGciu2XF99GM+P4ufwTIpAB/CGQKQQD136dKmNF1OPVylqgKtI/LMhx7sKgtKwP4kYDkBHeQbCvFKuxaNGRg5GLqU10y/cBWHhWnjMvLJcsZ28wGAESnyIjVMjzzVkpAUV6lpaMg6KVFegdFKigHRSooB0UqKAdFKigHRSooB0UqKAdFKigHRSooB0UqKACcbnasN4t1T7QzyZ/rMhK+lvDgR/RhynH+satP48vjHZmFSQ9w3gjBwQrAmVgRuCIw+D5lelYzqM4lndh8K/doOwVMgkfNub6YrNkS+Dt+i43uW8n4OG9l5UOOp2HzPf6bn6Vo/sS0QJHLfMuC58CI/wCrQgyEehfb+7FZhcI00yxRDmclUQeckhCqPpkfma/SOh6YtnbRW0fwxIqA+eBux9Scn60oj8mr17J2/bX81/39jvopUVpPmh0VS9W4jnlnaOydFjiJRpDHz+JKDhkAyByJ0JB3bI25Tnq0fizMggvEWF2IVJFJ8KRjsF33jcnopyD2Ynaoe5Hej3i9bLVRSoqZ4OilRQDopUUA6KVFAOilRQDopUUA6KVFAOilRQDopVw65qItLaW4I5uRCQvdm6Ig9SxA+tAZz7Q9Y5riVlP7Bfs8XkZpeVpG9cfdj05H9az8kRp6KP8AIVJa3IedYS3MYwXkP8U0uWZv95j/AHlQepy4AXz94+irv/nj9a58nyls+29Oq/8ANjOfz/P8lt9j+jfab83LjK268/oZpQVQevKvOfT3fStyqp+zHRfsemx8y4km+/kz1BcDlU/+VAo+YNWut0FpHyWXd7trkOoDiO/ZiLO3cpLIvNJIOsEOcF/R2wVT1y24UiuviLWUsbdpnHMchY0HWSRvgQeXqewBJ2FY3LxddWty7JKkzu3PcCRBycxACxIVwyhV2GScDGx3q+qmVn5UYrLYw/My8PoclpEPs1wWVBtFOEIIA2USRqGQ9NyG+W+ahJr+OaCV5V5QoYTRyYzGQuSrY26EEEbEEEV3WPFSaimEUxMuPEjYgkE9CCPiTrg/mAa6OHNCF7eG6b9hFhCPwzzRsSpPmsZLfNsD8G9F2Ov0ZbXb19UWrgzx/wCj4PtmfG5Tnm+Ll5j4XP8Az+Hyc382am6VFSPB0UqKAdFKigHRSooB0UqKAdFKigHRSooB0UqKAdUX2jamoaO3LYWMG6m6fCvMsSn5sGb5xVeCcbnYVh3FeqfaC0mf6zJzj0t48CIfXCHHm7VTdLUdfU24FDtuSRABy5Lv8Tks3oT2+gwPpX3wnpf9I6lFDglC/M/+xh3b6McL/eCuW+l5UOOp90fM9/oMn6VpfsS0bkhlvWH7Q+FH6JESHI+b5H92Kopjt7PpfWL1TQq4/TX8/oaaBXzNKsal3YKqgszE4AAGSSewxX1Wbe0biRXLWysRDEQZyP3rj4bceYBILY6nC/xCuhCDm9I+LnJRW2VzjTidrmXxhkZDJaxt+BNued1/ibY+g5V2JaqSSFBJPmST3J3JPqTXrPO0rmR/ibt2UDoo+X6nJrhEb3UyQQqZGZwiqPxuf8lG5J7YJ7V3K4xor2cWcnkWaXgmuAdJn1DUFEDtCFU+LIP3cLAjl8udj09VzuFr9F2VokEaxRKERFCqo6AAYAqG4J4YTSrRYFw0h9+aTH7SQgAn0UYwB5D51P1xbrPcm5HYqhwikOilRVRYOilRQDopUUA6KVFAOilRQDopU6AKKVFAOilRQEBx20n2CSOFlR5WihDNnCiWRY3OAQc8jN361mOscJT+IXa7ty3Kqqq27gci5xn708m5PTP/ACrT+MWxDF/6mD9G5v8AlVTuJudi577/ACFcj1LJlU0om/ClKH4ovRlM0cktyLULibnWILnP3kjBVPqu6nPk1fpTRtOW0toreP4YkVB68owSfUnf61T+EdEF1NHfyKBHHzG3yPekLLytN6JjIXz69MZt2t6qllA08ucLgBR8TsThEX+YkgVvxlJwTa02RzsuV8vxPwRHG3EBtIxDCR9olB5T1ESD45mHp0A7sR2Bxh2o3YlYKhJiT4ckku2/NKxO7E5O565J71J8Uas80j87AzS4MxXoib8luh8gCfoSerVXriUIufoB5nsK+hw8dQjzkfN5d7m+ETwv7jlHKDg4yT/Cvc/Oth9kHBn2SIX1wmJpV+6RhvDEe/o7jBPkMDzqn+yjg7+kLj7XcDMELg7jaeYYIX1Rds+ZwP4hW9VkzMhzlxRrxKFCOwooorCbB1U+IOInd2tbFgXU8s0+xWDoSig7NLj6LnJzsp8dQ4jW9uDZW1wsajIllVgJJMfFFbeeOjSD4ei+9uivOH7bkyIxAyLhZYgEkQDphgPe37NkHuDRxbXQ5JM47bXLiwYGZ5Lq3/GGw00Q7uhUZkA7oRzdSCccpvkMquodGDKwBVgcgg7gg9xWXWt87u8UuPEjxuNg6NnklAztnDAjsVbtg1Y/ZlO720vun7OJm+zN2aMgFuXzQPz4PTfA2FUVSltxl8Fk0tbRcaKVFXlY6KVFAOilToAopU6AKKVBOOu1AOio+91u2t95rq2h/wBpLGv/AMjUbHxzp7vyJfW8jdgjc+f8OaHqTb0jl9pBH2SPMjRDx0POnLzAKkjHHMCPw43HeqrwNpUuqr4l0F+yqxxtg3WPwsOnhg9SPiIxjGc3LXtGGsRRxyCWGFZVkIPuvKoVhyY6xg83X4sZ2B3FgghWNFRFCKoCqqjAUDYAAdBVM6YTkpSW9Fys41uGu9+fsfRIUZOAAPkAB/kKxvjjin7TIJV3jUstqh/GSMPcsPLHTyX1cirn7QJZ5wLG1EZ5kMk/O7LzR55UhyFPxtzAnyRh3rINetLiKXxLqExhiFUhkdEGfdQlD7pPr1Jx5VtxZ0+7xnJJmDJ9xV7itkeTjJY5O5Zj3J3JNffDOhyaveLBHlR1d8fsogfec/zHoB547A1wzc08iwxK0jFgoVdy7k7IPr/3sa/Q3AHCi6TaCM4aZ8PM47tjZV/lUbD6nqTXRzMhRXCJiw8dt85E5penR2kCW8ChI41Cqo8vM+ZJySe5NddKvieZY0Z3ZUVQSzMQFUDckk9BXHOqfbNgZOAB38qoXEfEy3EZ5XZLPpzr8d4SP2cWN/DP8QwWxthdz4cUcQidMyB1ticJDjEt4eoLKcFYu/KcZG7YHu1U5pnmfxZiC3RVHwRL/Cn/ADY7n0GAM9tyj0jHk5Ualr5Pm+c3RBlUKq48KJThYcfCwI/ebD3h07Y6mY0fiBp+a3nlDPAqktsOZDnDv25hjB+h2zVT1TVOXKRkAj4n7J6Dzb/L9KuPs94ALFby9VlXGY7dsgvkhvEnB3O4BCH5tvsI47ny2/BnwnbKblLwzv0fho6lMLmYMlqEKBOhuwWDZYYyIdtu7ZPRfi0VFCgAAAAYAHQAdABVS4i16V5jbWT8nhn76YKrcrY2hQMCvN0LEg4GB1Pu/GmcVSQuIr8JykgLcICqgk7LKmTydvfB5fML3vdkeWvk63F62XKilRUyI6KVFAOilRQDqN4leRbG4a3blmWCVoyADhwhKbHY7gVI0nXmBB7gj86AyfhCNtS02K+vta1GLnLqyxypCisjlfijQHfAO571P2XB+lz9ZpLw/wCtvZpM/NfEwfyqK9icywWd5aSsqi3vZk99h02GDn1Vq6uKbXRXJMl5aWsvXmiljDZ8ygzn8s149/BdUqn1Y2vuu/7HhrVrp1rKLSw0uyuLpjgZhRhEfNmYHcdcZ+ZFRfHfDE1hZRakshkuYLiGWQJ7sfhhv2aoMAKGK9vOvThbi3SNMyFu2vLhyctHBMSRnZVyv1O+5qT1ni5dQgltotI1acSo6EtEI1w4IyC7duvTtXiTfbLrra4L26fHy/l/6X2NC0+8W4hjnjOUkRJFPmrqGH6GvcH8/KqX7JbK6ttLSC+haGWIsi8zKeaP4kPuscY5iuNvhqx6ldLaWstxjdImbzyQuVG/mcD61IxlUubwtNczLvzyeGh7rHAPDP8A7vjEfOoLV7dZoJI5G5FZSC22Vz3Ge+enrURwtczy3H2W3WS9VFHNKxC8j/iMj9OQkkjbn26NnbTdG4ZSJzNO3jzj4TjEcRx+6Tsf5jlvkNq493p98slyk9aZpryK/b67Kp7KOA/sjNe3SkyZdbcOMMkeSPGZfwyOvbqAT5kVppO4/wC+1eZtl7gn5k/9a8dTv47aPxZW5RnA2yWY/CiqN2Y9gK7Lk35MqSXg9by7SCMySuERepP+Q8z5AbmqBxRrbyYZ093rDanq5B2mm7ADYhTsu3VsAcfEWtO0oeZQZesFtnKW6nYTTEfFId9x6qvRnMFOuSHdi7kAsx7+noo7DtWW27XSMWTlqtaXkGSSRzLIed2HXoAOoRB+FfT6nJqHv71nJjhzjPKzr1Jzjkj82ztkfIb9PvU75pwkUHOQ5Cjw888zEbKmO3r8+g3rS+D+DY7EJPd8pnx7iA+5BtuFx1fzb6DuTVXU5PbMlGNKyXKRw8Aez8Q8t1eoPEGGigOCsO+Q79mk7+S+p3q169qD8wtbY4lYAvJsRbxnbnwernBCjzyTspB+OIOIUs4gIyJZnyIoyTudssx6hFyCT9BuRWT32tutwzQXUofmJmdiWjlk6FfDJ5QoxjbBGAARg10K699I7tGLKS1BF9XhsWy/6NPLFjLcsrNNGxJJYtznnySScqw386ikuPHEnioEZciRGIIAx1B6MhHf59wRX1pPEX2seGyiORRl1BJV/J0JOeXPY7g/Qn00nh8ajeGZiwt4uaOTyuXDhhHnvGhDBsbEsV7MKruoT+zPE5QepFj9nbzGwTxw2OZ/BL/EYc/dZ9MbDO5UKTVmpAUVJEB0UqKAdFKigCinRQFNuPZfpks8lxLa+JJK7SOWklxzOxZiFDAdSalbLg2wg3isLRCO/hIT+ZGTVC9ouqXy67a2EN/JZ29yi4ZY4zyvzOrYJAJ6J3/FUwPZasn9b1PVLrzVpyqZ9FHT86AuNxqFtaIeaW2gUfxPHGv6kAVX772l6dDnmvbdsdo38T8uQHNeVn7KNKiPN9j8VvOWWV8/NS3Kfyrj1ya0sJFs9NsLV7tzhQsSYizvzOceW+PLc+soQc3pEJzUFtn1Y+1exmlSKL7VKZCcOIHEYONl3945ICjCncirFqOntqVuYZkktomKEgMviMFYNytjIQHA6En5Gs/9o3CMkGlNfGaSa9hkhnaQE4AVsFEXoEXm5ug+DPpWncP6ot9aQ3SfDLGj48iRuvzByPpXstLpCPJ9voNNsUtIhDb26RRjOFUgDJ6k9yT3J3NdiKQOoJ6ny+VfdBqBMi9Y1kWkfPIhYk8qRoQXkb+FF7+ZPQAEnAFZ9r2uyNL7wR7kA4APNDaKw6duaQg9dif5VwKktRjh1Bnu7gZU5S1IOHSJScTRkfCztluYfh8PPSqVqMH2FwTKzwSMwzJy+IkmC+7KBzhgrdRnI6nO2CzLg5uuL7K8qu2NTnBHu0gVSX3O7PIxGScbsx+Q+gG1Q9xcSX8iW8Ebvze6qD4pcdSf4Yx1Oe3XyKiim1KdYIIyxJyqdBgH9rKfwqP+nVsCtn4N4Si0yM4PizuB4sxGCf5FH4UHYfU5NTqqb7ZzMbFc3ymc/BPCIsFEkoWS4KgFwcqgIGY48gEDbdjufQYAm9c1ZbKEzOOYDZVBHO7n4Y0B6sT/AN4rru7pIY2lldY0QFmZjgKB1JNZDxdxK0sgmIIYgi2hb90h2aeRf4ztt2yFH4idsIb6R3Mejm+MfBwcUa9JJI/NtcSAB2VsrBH1WFPXBznzJbbIFVyS5jiTJjwBts35AV8FuUFmbPVmZjuT1LE146LpM2r3a28Ax3LEe7En4pW9fIdzgedb1FVRO7qOPWTfAGk3Gp3wkjLRRRAiV1PRWUgQo2PjOQfTGfLO+2VusMaxogjVQAqjooHQCuTh/RYtPtktoFwijcn4nY/E7HuxNSNYZy5PZwbbOcnI+UJ7jH1zmvqnRUSsVFFFAFOilQDopU6Ax/2/IYJNO1Bf3M5B+eUlT/htWj6pocd6A/i3ETEAh4ZpEO42OAcH6iqx7cdNNzosnIhd45IXVVBLHLiM4A36OahdF441VrWGG30KeR0iSNpJmMas6qFLYYDYkZ616m12jxxTWmSuo6Pq1iC1pePeIPwycpkA/t55voc+lSns+4aNrGbm4Ba6m95y27ICc8ufM9T67dqgkbia5G40yxz82Zf1kGaY4A1O4/rmv3GCN1t18MfmpUH/AA1dK+Tjx6KY48VLltmg6tFHJBJFOVEboyPzEAcrAg9fnWc+wjUyLe4013V3tJ2ClTkNG5OCD0I51c/JhXTD7GLEtz3U19eNj99Nt9OUBv1q2cPcH2WmsXtLZIWK8pcFixXIOCWJ7gflVBeTtVX2gav4FuIEDs82ebkGWSBcfaJAAc9GCjG+XBAOMVZZZ1QgMQCeg7n5AbmqPecMXl/eTSzSx2sJYIgX7yUxR55dvgQliz783xAEbDEZ71pHjbXjsiZL1CglLoI+VeVsgIFx7oU9MYxivC60CXVYvDigblyGW4lBRI2GwkUHDucE4wOU+e9XrQuDrWyClIzK65xJMedwTuSuRyx5JOyBRv0qfrm0emRhPnKTbNM8hyjx0Q3C3DUOmQ+HEOZ2wZJWxzyN5k9gMnCjYfnUyTRVC474jDB7ZH5YU2uZB1Y//wAyY6k7BvmFG5PL1EvhFNdbk+MSK414pWf3hk2yN90o/wDFSjo/rGpGV7HHP0C1nssrSOZJDzO3U9vRR5KOw/616Xt21xJ4jDl2wido07Dyz0yR5AdhUPqN0SfCTJJIB5RkknYIoHUnI/OuhVWq1t+T6CiqNENs+gkl7OltbqZGdgqqPxt5k9lHUk7bZr9B8DcJx6TbeGuHlfDTS43dvIeSDJAH16k1EezHggabF486g3Ui+90PgodxEp8+hY9yMdAKvVZbbOTOPlZDtl9goooqkyjopUUAUUUUA6VFFAOilRQCdwoJOwAyT6CqTqHtZ0qD/wAYJT5RI7fTIGP1q7kViPsZ0m3TUNSs57eGRoZPuzIisyqsjowBYbD4PzoCaPtthlJFnp1/ckeSKN/7BY18rxrrt2P9F0MQA97gsMZ74cx5/KtSh5AMJyADsuMD6CvSgMrbSuJbo+/fWVkvcRgFvmPu2Of7QqtcR8PXESSyz6rfaj4CmSZYmZIwF7Z5+oO5x0APlWp8Tas7SLZWp+9f4mH4F+fY4z8h9KkrHQoorVrbl5ldWWQnq/MMMT9Kq5OT0ilycpcY+F5OHgO9jvLCG9TLNMgMjMctzglXXPkGDDHSrFWTew27a1e90aY+/bSs6dsoTyuQPLIRv7ytZqxLRaloKKK8ry5WGN5ZCFRFZ2J7KoJY/kK9PSt8ZcQGFTbQOFlZcvJti3j7vvtznflB22JOwwcc1G9ExCoCsKZ8Md3PeViepO+M77knc7Xi/wBAgnh8W6WRbiYmWUxyFXJfcROehRRyoAR+AetZ/wAQwGwk5OYyBwWiJwG2OGVsbHGQc98/nDDzaJ2+38nWwlCHckcOo3nhjlU+8R1/hHnWl+yLgXwwuo3SYcjNvG3VFP75gejnfHkDnqdoL2WcDm/kF9dLm3RsqrD+sSDuR/8ArU/mRjoDndK2X27ekVZuU5vigooorMc4dKiigCiiigCiiigCiiigCinRQCrHdPAsuNZU6LdwsQB0JMayHP8Aahc/WtjrG/aziy1/S9QJ5VJWNydgAkm5J/8ALM30WgNM1DhyCbJ5DE/8cR5TnzONj9ag7qyv7L3oZmuYx2b3mA9VJyfoa99R9pel2+ee/hY+UXNJ/wAMEVWNR9uthHtDFdTnsQqov5s2f0quVSfjr9CqdMZeOn9i2cF6aQrXU2TLKSd+oUnP0yf0xVnrGh7WdRvP/wAdorsD8LuJXUj+yFH+9Xqp4pvR0trAf3QOPl94w+u9ShFRWkShBQjpHxxkf6H4otb8bRXgEUvln3YnP0Bib6GtjrG5vZDfX5U6prDzYOQih3Az15S5AX/DWvWUJjiSNnMhVFUuerlQAWOO5xmpEz2qq+0PVEggjhc4E0oD9cCJPfkLHspIRCTt95VqrMeKLG81XUZIrVPChjRYTcSbR4OJJgn4pMkoCBgHwsEjv448lreidaTl2K7uwMySOAPMnbfoB/yFfScHvqqqJ4jBbhlbmcYnkAIPKi/FED0JbDYz7verRwvwVBp6pu1xIgwskuDyeka9IxvjbfGBk1Za5uN6bGqXOT2y6zIcuonla26QxrFGioiKFVVGFVQMAADoAK9aKddMzCooooAop0UAqKdFAKinRQCop0qAKKdFAKqvx5wTDrccUc8ksYicuDHy8xyuCuWBA7Hp2q0Vw67qqWNtJdTBzHEvM3IMtjIGw+tAU7TvY7pUOOa3ecjvLK5z6lVIH6Va9N4ctLX+r2ltD6pEgPzzjNZlfe3mInltNPnnY9Odwn1AUOT8tq5f/vniC/2s9L8BSNnaF+/cPMQp/I0BtleFzdxwjmlkSMdcuwUfmTWOJwjxHff1rUxbKeoWTlb/AAwKB+tdFn7Ckc897qNxcN/IoX5gs5cn9KAu2o+0nS7f4r+B8doiZf8Ah5qK072u2V1I0VvFdyED3T4QxKxICxp72eY57gdDUbrPA2j6LB4zWn2iQ5EayyO3O3YFc8uPM8tUXiBbjQrywvpEjiSRzK0UaBQiqVV4iB0PhuNvXuRU1Hrky2MFx5y8fublYWc0/wB7eELndbdD7iDt4jfvG8/w+nepobV8xSB1DKQQwBBHcEZBr6qLeytvYUUUV4eBRRRQBRRToBUU6KAVFOigFRTooBUU6KAVFOigFUdxLZfabK4gP7yGVP8AEhAqSooDGf8A6bbhWtbqIqvMkyPnA5sOnL18sx/rWy1g/sgi+ya9qGnnKIyyhcEq33Uw8PBXBHuOx2rT9R0O8iJexv5D38G5xIh9A+OYfUmvUt/JKMU/nRaa87mdYkaRyFVQWYnoABkmqHB7QZLWQQapaNC/8ce6nH4gpJyPkTXL7QuJlvIIbSxkWU3DDm5fLOFQjqpLY69lNWKmW0mXRxp8kn4+vwLhqFtb1FtQnU/Z4TywoenMMFfy+I+pHlXb7bdD+26PIyjL25Ey/JdpB/gLH6CrdoGlLZW0dunRBuf4mO7MfmSa7Z4VkRkcBlZSrA9CGGCPyNRslyfXghdZyl14Xgo/sV137bo8Sk+/b/6O3yQDwz8uQr+Rq91g/sfnOk67daTISFcuqZ7tDzNG39qIse3at4qBUFFFFAFFFFAFFFOgFRRRQBRTpUAUUUUAUU6KAVFOigFRTooDCb5vsHG6sfdSdo8evjQiP9ZRW61hXt5X7Jq2n33TAUkjrmCZX/ycVpep+0fTLYZkv4GP8MR8U/LEeaAn9U0yK7jMU8ayIex7HzB6g+oqn6B7PhZaiLgOJIVVjGG+NXOwB2wQFLb1X9W9vNpHkW1tcXB7FisSn6+8f0qqXftq1K7JSytY4z/JG80g8iM7f7tTjOSWkWRtnFOKfTP0NUfqeu21oM3F1bwf7SRFJ9ACck+lYENL4l1UfeNeIpznxHW3X1zGOU49MVIad7BLmT3ru+hjJ68ivKfzYrvUCsifajxLbf01BqWmzrM6CMycoYLzxtt7xG4ZMLt/D61+jLC7W4iSaM8ySIrqfNWAYH8jWc6V7D9Oh/bG4uj/ADyci/lHg4+taJpthHawpBCnJHGvKi5J5QOgySTQHTRTpUAUUUUAUUUUAUUU6AVFOigFRTooBUU6KAVFOigFRTooCie1bgeTW4YI4ZI4mjkZiz5+BlIIGBuchaquk+wKBcG6vZpT5RIsY+WW5ifntWy0UBTNK9l2l23w2Ucp85i0mfox5fyFWuzso4FCQxRxKNgqIqgegCiuiigFRTpUAUU6VAFFOigFRRToBUUUUAUUU6AVFOigFRTooBUU6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32778" name="Picture 10" descr="https://encrypted-tbn1.gstatic.com/images?q=tbn:ANd9GcRo-dA5PUQMQgsFGxgbb0LzoI3Modm5XcCv--sWnGEBPrYFvRrY"/>
          <p:cNvPicPr>
            <a:picLocks noChangeAspect="1" noChangeArrowheads="1"/>
          </p:cNvPicPr>
          <p:nvPr/>
        </p:nvPicPr>
        <p:blipFill>
          <a:blip r:embed="rId2"/>
          <a:srcRect/>
          <a:stretch>
            <a:fillRect/>
          </a:stretch>
        </p:blipFill>
        <p:spPr bwMode="auto">
          <a:xfrm>
            <a:off x="0" y="1785926"/>
            <a:ext cx="2143125" cy="214312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500166" y="71414"/>
            <a:ext cx="6500858" cy="646331"/>
          </a:xfrm>
          <a:prstGeom prst="rect">
            <a:avLst/>
          </a:prstGeom>
          <a:noFill/>
        </p:spPr>
        <p:txBody>
          <a:bodyPr wrap="square" rtlCol="0">
            <a:spAutoFit/>
          </a:bodyPr>
          <a:lstStyle/>
          <a:p>
            <a:pPr algn="ctr"/>
            <a:r>
              <a:rPr lang="pt-BR" sz="3600" b="1" dirty="0" smtClean="0">
                <a:solidFill>
                  <a:srgbClr val="FF0000"/>
                </a:solidFill>
              </a:rPr>
              <a:t>Questão 9: ENEM 2006</a:t>
            </a:r>
            <a:endParaRPr lang="pt-BR" sz="3600" b="1" dirty="0">
              <a:solidFill>
                <a:srgbClr val="FF0000"/>
              </a:solidFill>
            </a:endParaRPr>
          </a:p>
        </p:txBody>
      </p:sp>
      <p:pic>
        <p:nvPicPr>
          <p:cNvPr id="41986" name="Picture 2"/>
          <p:cNvPicPr>
            <a:picLocks noChangeAspect="1" noChangeArrowheads="1"/>
          </p:cNvPicPr>
          <p:nvPr/>
        </p:nvPicPr>
        <p:blipFill>
          <a:blip r:embed="rId2"/>
          <a:srcRect l="13177" t="10742" r="48938" b="10156"/>
          <a:stretch>
            <a:fillRect/>
          </a:stretch>
        </p:blipFill>
        <p:spPr bwMode="auto">
          <a:xfrm>
            <a:off x="1928794" y="664660"/>
            <a:ext cx="5214974" cy="6121926"/>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l="47767" t="22461" r="9407" b="17968"/>
          <a:stretch>
            <a:fillRect/>
          </a:stretch>
        </p:blipFill>
        <p:spPr bwMode="auto">
          <a:xfrm>
            <a:off x="785786" y="357165"/>
            <a:ext cx="8001055" cy="6257236"/>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l="50513" t="15625" r="9956" b="9179"/>
          <a:stretch>
            <a:fillRect/>
          </a:stretch>
        </p:blipFill>
        <p:spPr bwMode="auto">
          <a:xfrm>
            <a:off x="1571604" y="642918"/>
            <a:ext cx="5744728" cy="6143668"/>
          </a:xfrm>
          <a:prstGeom prst="rect">
            <a:avLst/>
          </a:prstGeom>
          <a:noFill/>
          <a:ln w="9525">
            <a:noFill/>
            <a:miter lim="800000"/>
            <a:headEnd/>
            <a:tailEnd/>
          </a:ln>
          <a:effectLst/>
        </p:spPr>
      </p:pic>
      <p:sp>
        <p:nvSpPr>
          <p:cNvPr id="5" name="CaixaDeTexto 4"/>
          <p:cNvSpPr txBox="1"/>
          <p:nvPr/>
        </p:nvSpPr>
        <p:spPr>
          <a:xfrm>
            <a:off x="1500166" y="71414"/>
            <a:ext cx="6500858" cy="646331"/>
          </a:xfrm>
          <a:prstGeom prst="rect">
            <a:avLst/>
          </a:prstGeom>
          <a:noFill/>
        </p:spPr>
        <p:txBody>
          <a:bodyPr wrap="square" rtlCol="0">
            <a:spAutoFit/>
          </a:bodyPr>
          <a:lstStyle/>
          <a:p>
            <a:pPr algn="ctr"/>
            <a:r>
              <a:rPr lang="pt-BR" sz="3600" b="1" dirty="0" smtClean="0">
                <a:solidFill>
                  <a:srgbClr val="FF0000"/>
                </a:solidFill>
              </a:rPr>
              <a:t>Questão 10: ENEM 2011</a:t>
            </a:r>
            <a:endParaRPr lang="pt-BR" sz="3600" b="1"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l="50513" t="51758" r="10505" b="30664"/>
          <a:stretch>
            <a:fillRect/>
          </a:stretch>
        </p:blipFill>
        <p:spPr bwMode="auto">
          <a:xfrm>
            <a:off x="214283" y="1455902"/>
            <a:ext cx="8786873" cy="2227658"/>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85786" y="71414"/>
            <a:ext cx="7715304" cy="646331"/>
          </a:xfrm>
          <a:prstGeom prst="rect">
            <a:avLst/>
          </a:prstGeom>
          <a:noFill/>
        </p:spPr>
        <p:txBody>
          <a:bodyPr wrap="square" rtlCol="0">
            <a:spAutoFit/>
          </a:bodyPr>
          <a:lstStyle/>
          <a:p>
            <a:pPr algn="ctr"/>
            <a:r>
              <a:rPr lang="pt-BR" sz="3600" b="1" dirty="0" smtClean="0">
                <a:solidFill>
                  <a:srgbClr val="FF0000"/>
                </a:solidFill>
              </a:rPr>
              <a:t>Questão 11: (Simulado Enem 2014)</a:t>
            </a:r>
            <a:endParaRPr lang="pt-BR" sz="3600" b="1" dirty="0">
              <a:solidFill>
                <a:srgbClr val="FF0000"/>
              </a:solidFill>
            </a:endParaRPr>
          </a:p>
        </p:txBody>
      </p:sp>
      <p:pic>
        <p:nvPicPr>
          <p:cNvPr id="46082" name="Picture 2"/>
          <p:cNvPicPr>
            <a:picLocks noChangeAspect="1" noChangeArrowheads="1"/>
          </p:cNvPicPr>
          <p:nvPr/>
        </p:nvPicPr>
        <p:blipFill>
          <a:blip r:embed="rId2"/>
          <a:srcRect l="17020" t="14648" r="16544" b="20898"/>
          <a:stretch>
            <a:fillRect/>
          </a:stretch>
        </p:blipFill>
        <p:spPr bwMode="auto">
          <a:xfrm>
            <a:off x="142844" y="857231"/>
            <a:ext cx="8858280" cy="5286413"/>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l="17020" t="40039" r="15995" b="33594"/>
          <a:stretch>
            <a:fillRect/>
          </a:stretch>
        </p:blipFill>
        <p:spPr bwMode="auto">
          <a:xfrm>
            <a:off x="71406" y="1857364"/>
            <a:ext cx="9038230" cy="2000264"/>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srcRect l="6625" t="19726" r="36823" b="14844"/>
          <a:stretch>
            <a:fillRect/>
          </a:stretch>
        </p:blipFill>
        <p:spPr bwMode="auto">
          <a:xfrm>
            <a:off x="142844" y="746260"/>
            <a:ext cx="8846583" cy="5754574"/>
          </a:xfrm>
          <a:prstGeom prst="rect">
            <a:avLst/>
          </a:prstGeom>
          <a:noFill/>
          <a:ln w="9525">
            <a:noFill/>
            <a:miter lim="800000"/>
            <a:headEnd/>
            <a:tailEnd/>
          </a:ln>
          <a:effectLst/>
        </p:spPr>
      </p:pic>
      <p:sp>
        <p:nvSpPr>
          <p:cNvPr id="6" name="CaixaDeTexto 5"/>
          <p:cNvSpPr txBox="1"/>
          <p:nvPr/>
        </p:nvSpPr>
        <p:spPr>
          <a:xfrm>
            <a:off x="1500166" y="71414"/>
            <a:ext cx="6500858" cy="646331"/>
          </a:xfrm>
          <a:prstGeom prst="rect">
            <a:avLst/>
          </a:prstGeom>
          <a:noFill/>
        </p:spPr>
        <p:txBody>
          <a:bodyPr wrap="square" rtlCol="0">
            <a:spAutoFit/>
          </a:bodyPr>
          <a:lstStyle/>
          <a:p>
            <a:pPr algn="ctr"/>
            <a:r>
              <a:rPr lang="pt-BR" sz="3600" b="1" dirty="0" smtClean="0">
                <a:solidFill>
                  <a:srgbClr val="FF0000"/>
                </a:solidFill>
              </a:rPr>
              <a:t>Questão 12: ENEM 2009</a:t>
            </a:r>
            <a:endParaRPr lang="pt-BR" sz="3600" b="1" dirty="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l="7137" t="39062" r="67606" b="24805"/>
          <a:stretch>
            <a:fillRect/>
          </a:stretch>
        </p:blipFill>
        <p:spPr bwMode="auto">
          <a:xfrm>
            <a:off x="2071670" y="0"/>
            <a:ext cx="4429156" cy="3562582"/>
          </a:xfrm>
          <a:prstGeom prst="rect">
            <a:avLst/>
          </a:prstGeom>
          <a:noFill/>
          <a:ln w="9525">
            <a:noFill/>
            <a:miter lim="800000"/>
            <a:headEnd/>
            <a:tailEnd/>
          </a:ln>
          <a:effectLst/>
        </p:spPr>
      </p:pic>
      <p:pic>
        <p:nvPicPr>
          <p:cNvPr id="49155" name="Picture 3"/>
          <p:cNvPicPr>
            <a:picLocks noChangeAspect="1" noChangeArrowheads="1"/>
          </p:cNvPicPr>
          <p:nvPr/>
        </p:nvPicPr>
        <p:blipFill>
          <a:blip r:embed="rId3"/>
          <a:srcRect l="17569" t="44922" r="20937" b="17968"/>
          <a:stretch>
            <a:fillRect/>
          </a:stretch>
        </p:blipFill>
        <p:spPr bwMode="auto">
          <a:xfrm>
            <a:off x="642910" y="3857628"/>
            <a:ext cx="8001056" cy="2714644"/>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srcRect l="8785" t="13672" r="47840" b="21875"/>
          <a:stretch>
            <a:fillRect/>
          </a:stretch>
        </p:blipFill>
        <p:spPr bwMode="auto">
          <a:xfrm>
            <a:off x="1142975" y="928670"/>
            <a:ext cx="7011719" cy="5857892"/>
          </a:xfrm>
          <a:prstGeom prst="rect">
            <a:avLst/>
          </a:prstGeom>
          <a:noFill/>
          <a:ln w="9525">
            <a:noFill/>
            <a:miter lim="800000"/>
            <a:headEnd/>
            <a:tailEnd/>
          </a:ln>
          <a:effectLst/>
        </p:spPr>
      </p:pic>
      <p:sp>
        <p:nvSpPr>
          <p:cNvPr id="6" name="CaixaDeTexto 5"/>
          <p:cNvSpPr txBox="1"/>
          <p:nvPr/>
        </p:nvSpPr>
        <p:spPr>
          <a:xfrm>
            <a:off x="928662" y="71414"/>
            <a:ext cx="7500990" cy="646331"/>
          </a:xfrm>
          <a:prstGeom prst="rect">
            <a:avLst/>
          </a:prstGeom>
          <a:noFill/>
        </p:spPr>
        <p:txBody>
          <a:bodyPr wrap="square" rtlCol="0">
            <a:spAutoFit/>
          </a:bodyPr>
          <a:lstStyle/>
          <a:p>
            <a:pPr algn="ctr"/>
            <a:r>
              <a:rPr lang="pt-BR" sz="3600" b="1" dirty="0" smtClean="0">
                <a:solidFill>
                  <a:srgbClr val="FF0000"/>
                </a:solidFill>
              </a:rPr>
              <a:t>Questão 13: (Simulado Enem 2013)</a:t>
            </a:r>
            <a:endParaRPr lang="pt-BR" sz="3600" b="1" dirty="0">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srcRect l="52160" t="22461" r="3916" b="42383"/>
          <a:stretch>
            <a:fillRect/>
          </a:stretch>
        </p:blipFill>
        <p:spPr bwMode="auto">
          <a:xfrm>
            <a:off x="214282" y="1643050"/>
            <a:ext cx="8842436" cy="3979096"/>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91880" y="476672"/>
            <a:ext cx="5554960" cy="1008112"/>
          </a:xfrm>
        </p:spPr>
        <p:txBody>
          <a:bodyPr>
            <a:noAutofit/>
          </a:bodyPr>
          <a:lstStyle/>
          <a:p>
            <a:r>
              <a:rPr lang="pt-BR" sz="8800" b="1" dirty="0" smtClean="0">
                <a:solidFill>
                  <a:srgbClr val="FF0000"/>
                </a:solidFill>
              </a:rPr>
              <a:t>ATENÇÃO!</a:t>
            </a:r>
            <a:endParaRPr lang="pt-BR" sz="8800" b="1" dirty="0">
              <a:solidFill>
                <a:srgbClr val="FF0000"/>
              </a:solidFill>
            </a:endParaRPr>
          </a:p>
        </p:txBody>
      </p:sp>
      <p:sp>
        <p:nvSpPr>
          <p:cNvPr id="4" name="CaixaDeTexto 3"/>
          <p:cNvSpPr txBox="1"/>
          <p:nvPr/>
        </p:nvSpPr>
        <p:spPr>
          <a:xfrm>
            <a:off x="0" y="1988840"/>
            <a:ext cx="9144000" cy="4832092"/>
          </a:xfrm>
          <a:prstGeom prst="rect">
            <a:avLst/>
          </a:prstGeom>
          <a:noFill/>
        </p:spPr>
        <p:txBody>
          <a:bodyPr wrap="square" rtlCol="0">
            <a:spAutoFit/>
          </a:bodyPr>
          <a:lstStyle/>
          <a:p>
            <a:pPr algn="ctr"/>
            <a:r>
              <a:rPr lang="pt-BR" sz="2800" dirty="0"/>
              <a:t>No dia e na véspera da </a:t>
            </a:r>
            <a:r>
              <a:rPr lang="pt-BR" sz="2800" b="1" dirty="0"/>
              <a:t>prova do Enem</a:t>
            </a:r>
            <a:r>
              <a:rPr lang="pt-BR" sz="2800" dirty="0"/>
              <a:t> </a:t>
            </a:r>
            <a:endParaRPr lang="pt-BR" sz="2800" dirty="0" smtClean="0"/>
          </a:p>
          <a:p>
            <a:pPr algn="ctr"/>
            <a:r>
              <a:rPr lang="pt-BR" sz="2800" dirty="0" smtClean="0"/>
              <a:t>tome </a:t>
            </a:r>
            <a:r>
              <a:rPr lang="pt-BR" sz="2800" dirty="0"/>
              <a:t>alguns </a:t>
            </a:r>
            <a:r>
              <a:rPr lang="pt-BR" sz="2800" dirty="0" smtClean="0"/>
              <a:t>cuidados </a:t>
            </a:r>
            <a:r>
              <a:rPr lang="pt-BR" sz="2800" dirty="0"/>
              <a:t>com </a:t>
            </a:r>
            <a:r>
              <a:rPr lang="pt-BR" sz="2800" dirty="0" smtClean="0"/>
              <a:t>a sua alimentação. </a:t>
            </a:r>
          </a:p>
          <a:p>
            <a:pPr algn="ctr"/>
            <a:r>
              <a:rPr lang="pt-BR" sz="2800" dirty="0" smtClean="0"/>
              <a:t>Não </a:t>
            </a:r>
            <a:r>
              <a:rPr lang="pt-BR" sz="2800" dirty="0"/>
              <a:t>exagere nas fibras ou poderá ter que ir no meio do exame para o banheiro. Evite os alimentos gordurosos</a:t>
            </a:r>
            <a:r>
              <a:rPr lang="pt-BR" sz="2800" dirty="0" smtClean="0"/>
              <a:t>.</a:t>
            </a:r>
          </a:p>
          <a:p>
            <a:pPr algn="ctr"/>
            <a:r>
              <a:rPr lang="pt-BR" sz="2800" dirty="0" smtClean="0"/>
              <a:t>Eles </a:t>
            </a:r>
            <a:r>
              <a:rPr lang="pt-BR" sz="2800" dirty="0"/>
              <a:t>são pesados e de digestão demorada. </a:t>
            </a:r>
            <a:endParaRPr lang="pt-BR" sz="2800" dirty="0" smtClean="0"/>
          </a:p>
          <a:p>
            <a:pPr algn="ctr"/>
            <a:r>
              <a:rPr lang="pt-BR" sz="2800" dirty="0" smtClean="0"/>
              <a:t>Durma </a:t>
            </a:r>
            <a:r>
              <a:rPr lang="pt-BR" sz="2800" dirty="0"/>
              <a:t>bem, o cérebro precisa do sono para organizar as informações que você adquiriu durante o dia. </a:t>
            </a:r>
            <a:endParaRPr lang="pt-BR" sz="2800" dirty="0" smtClean="0"/>
          </a:p>
          <a:p>
            <a:pPr algn="ctr"/>
            <a:r>
              <a:rPr lang="pt-BR" sz="2800" dirty="0"/>
              <a:t>Se for levar algo para comer durante a prova, prefira uma barra de chocolate que fornece energia durante um curto intervalo de tempo. Barra de cereais e bolachas água e sal podem ser interessante caso você tenha fome. </a:t>
            </a:r>
            <a:endParaRPr lang="pt-BR" sz="2800" dirty="0" smtClean="0"/>
          </a:p>
        </p:txBody>
      </p:sp>
      <p:pic>
        <p:nvPicPr>
          <p:cNvPr id="2050" name="Picture 2" descr="https://encrypted-tbn2.gstatic.com/images?q=tbn:ANd9GcSmUpwn2BMCan1iiaebKYe4H01W-IRD8Z-rosJqvE4jeyWEkiJ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5" y="-27384"/>
            <a:ext cx="3287820"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3686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142976" y="71414"/>
            <a:ext cx="7000924" cy="646331"/>
          </a:xfrm>
          <a:prstGeom prst="rect">
            <a:avLst/>
          </a:prstGeom>
          <a:noFill/>
        </p:spPr>
        <p:txBody>
          <a:bodyPr wrap="square" rtlCol="0">
            <a:spAutoFit/>
          </a:bodyPr>
          <a:lstStyle/>
          <a:p>
            <a:pPr algn="ctr"/>
            <a:r>
              <a:rPr lang="pt-BR" sz="3600" b="1" dirty="0" smtClean="0">
                <a:solidFill>
                  <a:srgbClr val="FF0000"/>
                </a:solidFill>
              </a:rPr>
              <a:t>Questão 14: (Simulado Enem 2013)</a:t>
            </a:r>
            <a:endParaRPr lang="pt-BR" sz="3600" b="1" dirty="0">
              <a:solidFill>
                <a:srgbClr val="FF0000"/>
              </a:solidFill>
            </a:endParaRPr>
          </a:p>
        </p:txBody>
      </p:sp>
      <p:pic>
        <p:nvPicPr>
          <p:cNvPr id="53250" name="Picture 2"/>
          <p:cNvPicPr>
            <a:picLocks noChangeAspect="1" noChangeArrowheads="1"/>
          </p:cNvPicPr>
          <p:nvPr/>
        </p:nvPicPr>
        <p:blipFill>
          <a:blip r:embed="rId2"/>
          <a:srcRect l="52160" t="17578" r="3916" b="42383"/>
          <a:stretch>
            <a:fillRect/>
          </a:stretch>
        </p:blipFill>
        <p:spPr bwMode="auto">
          <a:xfrm>
            <a:off x="34848" y="940296"/>
            <a:ext cx="9037746" cy="4631844"/>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l="52160" t="36133" r="7759" b="41406"/>
          <a:stretch>
            <a:fillRect/>
          </a:stretch>
        </p:blipFill>
        <p:spPr bwMode="auto">
          <a:xfrm>
            <a:off x="158373" y="1714488"/>
            <a:ext cx="8842783" cy="2786082"/>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500166" y="71414"/>
            <a:ext cx="6500858" cy="646331"/>
          </a:xfrm>
          <a:prstGeom prst="rect">
            <a:avLst/>
          </a:prstGeom>
          <a:noFill/>
        </p:spPr>
        <p:txBody>
          <a:bodyPr wrap="square" rtlCol="0">
            <a:spAutoFit/>
          </a:bodyPr>
          <a:lstStyle/>
          <a:p>
            <a:pPr algn="ctr"/>
            <a:r>
              <a:rPr lang="pt-BR" sz="3600" b="1" dirty="0" smtClean="0">
                <a:solidFill>
                  <a:srgbClr val="FF0000"/>
                </a:solidFill>
              </a:rPr>
              <a:t>Questão 15: ENEM 2014</a:t>
            </a:r>
            <a:endParaRPr lang="pt-BR" sz="3600" b="1" dirty="0">
              <a:solidFill>
                <a:srgbClr val="FF0000"/>
              </a:solidFill>
            </a:endParaRPr>
          </a:p>
        </p:txBody>
      </p:sp>
      <p:sp>
        <p:nvSpPr>
          <p:cNvPr id="6" name="CaixaDeTexto 5"/>
          <p:cNvSpPr txBox="1"/>
          <p:nvPr/>
        </p:nvSpPr>
        <p:spPr>
          <a:xfrm>
            <a:off x="214282" y="714356"/>
            <a:ext cx="6572296" cy="6217087"/>
          </a:xfrm>
          <a:prstGeom prst="rect">
            <a:avLst/>
          </a:prstGeom>
          <a:noFill/>
        </p:spPr>
        <p:txBody>
          <a:bodyPr wrap="square" rtlCol="0">
            <a:spAutoFit/>
          </a:bodyPr>
          <a:lstStyle/>
          <a:p>
            <a:pPr algn="just"/>
            <a:r>
              <a:rPr lang="pt-BR" sz="2000" dirty="0" smtClean="0"/>
              <a:t>Uma empresa farmacêutica produz medicamentos em pílulas, cada uma na forma de um cilindro com uma </a:t>
            </a:r>
            <a:r>
              <a:rPr lang="pt-BR" sz="2000" dirty="0" err="1" smtClean="0"/>
              <a:t>semiesfera</a:t>
            </a:r>
            <a:r>
              <a:rPr lang="pt-BR" sz="2000" dirty="0" smtClean="0"/>
              <a:t> com o mesmo raio do cilindro em cada uma de suas extremidades. Essas pílulas são moldadas por uma máquina programada para que os cilindros tenham sempre 10mm de comprimento, adequando o raio de acordo com o volume desejado.</a:t>
            </a:r>
          </a:p>
          <a:p>
            <a:pPr algn="just"/>
            <a:r>
              <a:rPr lang="pt-BR" sz="2000" dirty="0" smtClean="0"/>
              <a:t>Um medicamento é produzido em pílulas com 5 mm de raio. Para facilitar a deglutição, deseja-se produzir esse medicamento diminuindo o raio para 4 mm, e, por </a:t>
            </a:r>
            <a:r>
              <a:rPr lang="pt-BR" sz="2000" dirty="0" err="1" smtClean="0"/>
              <a:t>consequência</a:t>
            </a:r>
            <a:r>
              <a:rPr lang="pt-BR" sz="2000" dirty="0" smtClean="0"/>
              <a:t>, seu volume. Isso exige a reprogramação da máquina que produz essas pílulas.</a:t>
            </a:r>
          </a:p>
          <a:p>
            <a:pPr algn="ctr"/>
            <a:r>
              <a:rPr lang="pt-BR" sz="2000" dirty="0" smtClean="0"/>
              <a:t>Use 3 como valor aproximado para </a:t>
            </a:r>
            <a:r>
              <a:rPr lang="pt-BR" sz="2000" i="1" dirty="0" smtClean="0"/>
              <a:t>π</a:t>
            </a:r>
            <a:r>
              <a:rPr lang="pt-BR" sz="2000" dirty="0" smtClean="0"/>
              <a:t>.</a:t>
            </a:r>
          </a:p>
          <a:p>
            <a:pPr algn="ctr"/>
            <a:r>
              <a:rPr lang="pt-BR" sz="2000" dirty="0" smtClean="0"/>
              <a:t>A redução do volume da pílula, em </a:t>
            </a:r>
            <a:r>
              <a:rPr lang="pt-BR" sz="2000" dirty="0" err="1" smtClean="0"/>
              <a:t>milimetros</a:t>
            </a:r>
            <a:r>
              <a:rPr lang="pt-BR" sz="2000" dirty="0" smtClean="0"/>
              <a:t> cúbicos, após a reprogramação da máquina, será igual a</a:t>
            </a:r>
          </a:p>
          <a:p>
            <a:r>
              <a:rPr lang="pt-BR" sz="2000" dirty="0" smtClean="0"/>
              <a:t>a) 168.</a:t>
            </a:r>
          </a:p>
          <a:p>
            <a:r>
              <a:rPr lang="pt-BR" sz="2000" dirty="0" smtClean="0"/>
              <a:t>b) 304.</a:t>
            </a:r>
          </a:p>
          <a:p>
            <a:r>
              <a:rPr lang="pt-BR" sz="2000" dirty="0" smtClean="0"/>
              <a:t>c) 306.</a:t>
            </a:r>
          </a:p>
          <a:p>
            <a:r>
              <a:rPr lang="pt-BR" sz="2000" dirty="0" smtClean="0"/>
              <a:t>d) 378.</a:t>
            </a:r>
          </a:p>
          <a:p>
            <a:r>
              <a:rPr lang="pt-BR" sz="2000" dirty="0" smtClean="0"/>
              <a:t>e) 514.</a:t>
            </a:r>
          </a:p>
          <a:p>
            <a:pPr algn="just"/>
            <a:endParaRPr lang="pt-BR" dirty="0"/>
          </a:p>
        </p:txBody>
      </p:sp>
      <p:pic>
        <p:nvPicPr>
          <p:cNvPr id="55298" name="Picture 2"/>
          <p:cNvPicPr>
            <a:picLocks noChangeAspect="1" noChangeArrowheads="1"/>
          </p:cNvPicPr>
          <p:nvPr/>
        </p:nvPicPr>
        <p:blipFill>
          <a:blip r:embed="rId2"/>
          <a:srcRect l="47218" t="28320" r="36310" b="10156"/>
          <a:stretch>
            <a:fillRect/>
          </a:stretch>
        </p:blipFill>
        <p:spPr bwMode="auto">
          <a:xfrm>
            <a:off x="6858016" y="785794"/>
            <a:ext cx="2143140" cy="45005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ChangeAspect="1" noChangeArrowheads="1"/>
          </p:cNvPicPr>
          <p:nvPr/>
        </p:nvPicPr>
        <p:blipFill>
          <a:blip r:embed="rId2"/>
          <a:srcRect t="8984" r="35725" b="40234"/>
          <a:stretch>
            <a:fillRect/>
          </a:stretch>
        </p:blipFill>
        <p:spPr bwMode="auto">
          <a:xfrm>
            <a:off x="66326" y="1142984"/>
            <a:ext cx="9006268" cy="4000528"/>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a:spLocks noGrp="1"/>
          </p:cNvSpPr>
          <p:nvPr>
            <p:ph sz="quarter" idx="1"/>
          </p:nvPr>
        </p:nvSpPr>
        <p:spPr>
          <a:xfrm>
            <a:off x="214282" y="714356"/>
            <a:ext cx="8686800" cy="6213304"/>
          </a:xfrm>
          <a:noFill/>
        </p:spPr>
        <p:txBody>
          <a:bodyPr>
            <a:noAutofit/>
          </a:bodyPr>
          <a:lstStyle/>
          <a:p>
            <a:pPr marL="0" indent="0" algn="just">
              <a:buNone/>
            </a:pPr>
            <a:r>
              <a:rPr lang="pt-BR" sz="2200" dirty="0" smtClean="0">
                <a:latin typeface="Arial" panose="020B0604020202020204" pitchFamily="34" charset="0"/>
                <a:cs typeface="Arial" panose="020B0604020202020204" pitchFamily="34" charset="0"/>
              </a:rPr>
              <a:t>O </a:t>
            </a:r>
            <a:r>
              <a:rPr lang="pt-BR" sz="2200" dirty="0">
                <a:latin typeface="Arial" panose="020B0604020202020204" pitchFamily="34" charset="0"/>
                <a:cs typeface="Arial" panose="020B0604020202020204" pitchFamily="34" charset="0"/>
              </a:rPr>
              <a:t>Brasil é um país com uma vantagem econômica clara no terreno dos recursos naturais, dispondo de uma das maiores áreas com vocação agrícola do mundo. Especialistas calculam que, dos 853 milhões de hectares do país, as cidades, as reservas indígenas e as áreas de </a:t>
            </a:r>
            <a:r>
              <a:rPr lang="pt-BR" sz="2200" dirty="0" smtClean="0">
                <a:latin typeface="Arial" panose="020B0604020202020204" pitchFamily="34" charset="0"/>
                <a:cs typeface="Arial" panose="020B0604020202020204" pitchFamily="34" charset="0"/>
              </a:rPr>
              <a:t>preservação, incluindo florestas e mananciais , cubram por </a:t>
            </a:r>
            <a:r>
              <a:rPr lang="pt-BR" sz="2200" dirty="0">
                <a:latin typeface="Arial" panose="020B0604020202020204" pitchFamily="34" charset="0"/>
                <a:cs typeface="Arial" panose="020B0604020202020204" pitchFamily="34" charset="0"/>
              </a:rPr>
              <a:t>volta de 470 milhões de hectares. Aproximadamente 280 milhões se destinam à agropecuária, 200 milhões para pastagens e 80 milhões para a agricultura, somadas as lavouras anuais e as perenes, como o café e a fruticultura. </a:t>
            </a:r>
            <a:endParaRPr lang="pt-BR" sz="2200" dirty="0" smtClean="0">
              <a:latin typeface="Arial" panose="020B0604020202020204" pitchFamily="34" charset="0"/>
              <a:cs typeface="Arial" panose="020B0604020202020204" pitchFamily="34" charset="0"/>
            </a:endParaRPr>
          </a:p>
          <a:p>
            <a:pPr marL="0" indent="0" algn="r">
              <a:buNone/>
            </a:pPr>
            <a:r>
              <a:rPr lang="pt-BR" sz="1200" dirty="0" smtClean="0">
                <a:latin typeface="Arial" panose="020B0604020202020204" pitchFamily="34" charset="0"/>
                <a:cs typeface="Arial" panose="020B0604020202020204" pitchFamily="34" charset="0"/>
              </a:rPr>
              <a:t>FORTES</a:t>
            </a:r>
            <a:r>
              <a:rPr lang="pt-BR" sz="1200" dirty="0">
                <a:latin typeface="Arial" panose="020B0604020202020204" pitchFamily="34" charset="0"/>
                <a:cs typeface="Arial" panose="020B0604020202020204" pitchFamily="34" charset="0"/>
              </a:rPr>
              <a:t>, G. Recuperação de pastagens é alternativa para ampliar cultivos. Folha de S. Paulo, 30 out. 2011</a:t>
            </a:r>
            <a:r>
              <a:rPr lang="pt-BR" sz="1200" dirty="0" smtClean="0">
                <a:latin typeface="Arial" panose="020B0604020202020204" pitchFamily="34" charset="0"/>
                <a:cs typeface="Arial" panose="020B0604020202020204" pitchFamily="34" charset="0"/>
              </a:rPr>
              <a:t>.</a:t>
            </a:r>
          </a:p>
          <a:p>
            <a:pPr marL="0" indent="0" algn="just">
              <a:buNone/>
            </a:pPr>
            <a:endParaRPr lang="pt-BR" sz="2200" dirty="0">
              <a:latin typeface="Arial" panose="020B0604020202020204" pitchFamily="34" charset="0"/>
              <a:cs typeface="Arial" panose="020B0604020202020204" pitchFamily="34" charset="0"/>
            </a:endParaRPr>
          </a:p>
          <a:p>
            <a:pPr marL="0" indent="0" algn="just">
              <a:buNone/>
            </a:pPr>
            <a:r>
              <a:rPr lang="pt-BR" sz="2200" dirty="0" smtClean="0">
                <a:latin typeface="Arial" panose="020B0604020202020204" pitchFamily="34" charset="0"/>
                <a:cs typeface="Arial" panose="020B0604020202020204" pitchFamily="34" charset="0"/>
              </a:rPr>
              <a:t>De </a:t>
            </a:r>
            <a:r>
              <a:rPr lang="pt-BR" sz="2200" dirty="0">
                <a:latin typeface="Arial" panose="020B0604020202020204" pitchFamily="34" charset="0"/>
                <a:cs typeface="Arial" panose="020B0604020202020204" pitchFamily="34" charset="0"/>
              </a:rPr>
              <a:t>acordo com os dados apresentados, o percentual correspondente à área utilizada para agricultura em relação à área do território brasileiro é mais próximo </a:t>
            </a:r>
            <a:r>
              <a:rPr lang="pt-BR" sz="2200" dirty="0" smtClean="0">
                <a:latin typeface="Arial" panose="020B0604020202020204" pitchFamily="34" charset="0"/>
                <a:cs typeface="Arial" panose="020B0604020202020204" pitchFamily="34" charset="0"/>
              </a:rPr>
              <a:t>de:</a:t>
            </a:r>
          </a:p>
          <a:p>
            <a:pPr marL="0" indent="0" algn="just">
              <a:buNone/>
            </a:pPr>
            <a:endParaRPr lang="pt-BR" sz="2200" dirty="0" smtClean="0">
              <a:latin typeface="Arial" panose="020B0604020202020204" pitchFamily="34" charset="0"/>
              <a:cs typeface="Arial" panose="020B0604020202020204" pitchFamily="34" charset="0"/>
            </a:endParaRPr>
          </a:p>
          <a:p>
            <a:pPr marL="0" indent="0" algn="just">
              <a:buNone/>
            </a:pPr>
            <a:r>
              <a:rPr lang="pt-BR" sz="2200" dirty="0" smtClean="0">
                <a:latin typeface="Arial" panose="020B0604020202020204" pitchFamily="34" charset="0"/>
                <a:cs typeface="Arial" panose="020B0604020202020204" pitchFamily="34" charset="0"/>
              </a:rPr>
              <a:t>a) 32,8%        b) 28,6%        c) 10,7%        d) 9,4%       e) 8,0%</a:t>
            </a:r>
            <a:endParaRPr lang="pt-BR" sz="2200" dirty="0">
              <a:latin typeface="Arial" panose="020B0604020202020204" pitchFamily="34" charset="0"/>
              <a:cs typeface="Arial" panose="020B0604020202020204" pitchFamily="34" charset="0"/>
            </a:endParaRPr>
          </a:p>
        </p:txBody>
      </p:sp>
      <p:sp>
        <p:nvSpPr>
          <p:cNvPr id="5" name="CaixaDeTexto 4"/>
          <p:cNvSpPr txBox="1"/>
          <p:nvPr/>
        </p:nvSpPr>
        <p:spPr>
          <a:xfrm>
            <a:off x="1500166" y="71414"/>
            <a:ext cx="6500858" cy="646331"/>
          </a:xfrm>
          <a:prstGeom prst="rect">
            <a:avLst/>
          </a:prstGeom>
          <a:noFill/>
        </p:spPr>
        <p:txBody>
          <a:bodyPr wrap="square" rtlCol="0">
            <a:spAutoFit/>
          </a:bodyPr>
          <a:lstStyle/>
          <a:p>
            <a:pPr algn="ctr"/>
            <a:r>
              <a:rPr lang="pt-BR" sz="3600" b="1" dirty="0" smtClean="0">
                <a:solidFill>
                  <a:srgbClr val="FF0000"/>
                </a:solidFill>
              </a:rPr>
              <a:t>Questão 16: </a:t>
            </a:r>
            <a:r>
              <a:rPr lang="pt-BR" sz="3600" b="1" dirty="0" smtClean="0"/>
              <a:t>(ENEM 2014)</a:t>
            </a:r>
            <a:endParaRPr lang="pt-BR" sz="3600" b="1"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l="35688" t="37674" r="20937" b="26758"/>
          <a:stretch>
            <a:fillRect/>
          </a:stretch>
        </p:blipFill>
        <p:spPr bwMode="auto">
          <a:xfrm>
            <a:off x="214282" y="1142984"/>
            <a:ext cx="8786874" cy="41786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a:spLocks noGrp="1"/>
          </p:cNvSpPr>
          <p:nvPr>
            <p:ph sz="quarter" idx="1"/>
          </p:nvPr>
        </p:nvSpPr>
        <p:spPr>
          <a:xfrm>
            <a:off x="180114" y="260078"/>
            <a:ext cx="8892480" cy="6455070"/>
          </a:xfrm>
        </p:spPr>
        <p:txBody>
          <a:bodyPr>
            <a:noAutofit/>
          </a:bodyPr>
          <a:lstStyle/>
          <a:p>
            <a:pPr marL="0" indent="0" algn="ctr">
              <a:lnSpc>
                <a:spcPct val="120000"/>
              </a:lnSpc>
              <a:buNone/>
            </a:pPr>
            <a:r>
              <a:rPr lang="pt-BR" sz="2400" b="1" dirty="0" smtClean="0">
                <a:solidFill>
                  <a:srgbClr val="FF0000"/>
                </a:solidFill>
                <a:latin typeface="Arial" panose="020B0604020202020204" pitchFamily="34" charset="0"/>
                <a:cs typeface="Arial" panose="020B0604020202020204" pitchFamily="34" charset="0"/>
              </a:rPr>
              <a:t>Questão 17: </a:t>
            </a:r>
            <a:r>
              <a:rPr lang="pt-BR" sz="2400" b="1" dirty="0" smtClean="0"/>
              <a:t>(ENEM 2014)</a:t>
            </a:r>
            <a:endParaRPr lang="pt-BR" sz="2400" b="1" dirty="0" smtClean="0">
              <a:solidFill>
                <a:srgbClr val="FF0000"/>
              </a:solidFill>
            </a:endParaRPr>
          </a:p>
          <a:p>
            <a:pPr marL="0" lvl="0" indent="0" algn="just">
              <a:lnSpc>
                <a:spcPct val="120000"/>
              </a:lnSpc>
              <a:buNone/>
            </a:pPr>
            <a:r>
              <a:rPr lang="pt-BR" sz="2100" dirty="0" smtClean="0">
                <a:latin typeface="Arial" panose="020B0604020202020204" pitchFamily="34" charset="0"/>
                <a:cs typeface="Arial" panose="020B0604020202020204" pitchFamily="34" charset="0"/>
              </a:rPr>
              <a:t> A </a:t>
            </a:r>
            <a:r>
              <a:rPr lang="pt-BR" sz="2100" dirty="0">
                <a:latin typeface="Arial" panose="020B0604020202020204" pitchFamily="34" charset="0"/>
                <a:cs typeface="Arial" panose="020B0604020202020204" pitchFamily="34" charset="0"/>
              </a:rPr>
              <a:t>taxa de fecundidade é um indicador que expressa a condição reprodutiva média das mulheres de uma região, </a:t>
            </a:r>
            <a:r>
              <a:rPr lang="pt-BR" sz="2100" dirty="0" smtClean="0">
                <a:latin typeface="Arial" panose="020B0604020202020204" pitchFamily="34" charset="0"/>
                <a:cs typeface="Arial" panose="020B0604020202020204" pitchFamily="34" charset="0"/>
              </a:rPr>
              <a:t>e é importante para uma análise da dinâmica demográfica dessa </a:t>
            </a:r>
            <a:r>
              <a:rPr lang="pt-BR" sz="2100" dirty="0">
                <a:latin typeface="Arial" panose="020B0604020202020204" pitchFamily="34" charset="0"/>
                <a:cs typeface="Arial" panose="020B0604020202020204" pitchFamily="34" charset="0"/>
              </a:rPr>
              <a:t>região. A tabela apresenta os dados obtidos pelos Censos de 2000 e 2010, feitos pelo IBGE, com relação à taxa de fecundidade no Brasil. </a:t>
            </a:r>
          </a:p>
          <a:p>
            <a:pPr marL="0" lvl="0" indent="0" algn="just">
              <a:lnSpc>
                <a:spcPct val="120000"/>
              </a:lnSpc>
              <a:buNone/>
            </a:pPr>
            <a:endParaRPr lang="pt-BR" sz="2000" dirty="0" smtClean="0">
              <a:latin typeface="Arial" panose="020B0604020202020204" pitchFamily="34" charset="0"/>
              <a:cs typeface="Arial" panose="020B0604020202020204" pitchFamily="34" charset="0"/>
            </a:endParaRPr>
          </a:p>
          <a:p>
            <a:pPr marL="0" lvl="0" indent="0" algn="just">
              <a:lnSpc>
                <a:spcPct val="120000"/>
              </a:lnSpc>
              <a:buNone/>
            </a:pPr>
            <a:endParaRPr lang="pt-BR" sz="2000" dirty="0">
              <a:latin typeface="Arial" panose="020B0604020202020204" pitchFamily="34" charset="0"/>
              <a:cs typeface="Arial" panose="020B0604020202020204" pitchFamily="34" charset="0"/>
            </a:endParaRPr>
          </a:p>
          <a:p>
            <a:pPr marL="0" lvl="0" indent="0" algn="just">
              <a:lnSpc>
                <a:spcPct val="120000"/>
              </a:lnSpc>
              <a:buNone/>
            </a:pPr>
            <a:endParaRPr lang="pt-BR" sz="2000" dirty="0" smtClean="0">
              <a:latin typeface="Arial" panose="020B0604020202020204" pitchFamily="34" charset="0"/>
              <a:cs typeface="Arial" panose="020B0604020202020204" pitchFamily="34" charset="0"/>
            </a:endParaRPr>
          </a:p>
          <a:p>
            <a:pPr marL="0" lvl="0" indent="0" algn="just">
              <a:lnSpc>
                <a:spcPct val="120000"/>
              </a:lnSpc>
              <a:buNone/>
            </a:pPr>
            <a:endParaRPr lang="pt-BR" sz="2000" dirty="0" smtClean="0">
              <a:latin typeface="Arial" panose="020B0604020202020204" pitchFamily="34" charset="0"/>
              <a:cs typeface="Arial" panose="020B0604020202020204" pitchFamily="34" charset="0"/>
            </a:endParaRPr>
          </a:p>
          <a:p>
            <a:pPr marL="0" lvl="0" indent="0" algn="just">
              <a:lnSpc>
                <a:spcPct val="120000"/>
              </a:lnSpc>
              <a:buNone/>
            </a:pPr>
            <a:r>
              <a:rPr lang="pt-BR" sz="2100" dirty="0" smtClean="0">
                <a:latin typeface="Arial" panose="020B0604020202020204" pitchFamily="34" charset="0"/>
                <a:cs typeface="Arial" panose="020B0604020202020204" pitchFamily="34" charset="0"/>
              </a:rPr>
              <a:t>Suponha </a:t>
            </a:r>
            <a:r>
              <a:rPr lang="pt-BR" sz="2100" dirty="0">
                <a:latin typeface="Arial" panose="020B0604020202020204" pitchFamily="34" charset="0"/>
                <a:cs typeface="Arial" panose="020B0604020202020204" pitchFamily="34" charset="0"/>
              </a:rPr>
              <a:t>que a variação percentual relativa na taxa de fecundidade no período de 2000 a 2010 se repita no período de 2010 a 2020. </a:t>
            </a:r>
            <a:endParaRPr lang="pt-BR" sz="2100" dirty="0" smtClean="0">
              <a:latin typeface="Arial" panose="020B0604020202020204" pitchFamily="34" charset="0"/>
              <a:cs typeface="Arial" panose="020B0604020202020204" pitchFamily="34" charset="0"/>
            </a:endParaRPr>
          </a:p>
          <a:p>
            <a:pPr marL="0" lvl="0" indent="0" algn="just">
              <a:lnSpc>
                <a:spcPct val="120000"/>
              </a:lnSpc>
              <a:buNone/>
            </a:pPr>
            <a:r>
              <a:rPr lang="pt-BR" sz="2100" dirty="0" smtClean="0">
                <a:latin typeface="Arial" panose="020B0604020202020204" pitchFamily="34" charset="0"/>
                <a:cs typeface="Arial" panose="020B0604020202020204" pitchFamily="34" charset="0"/>
              </a:rPr>
              <a:t>Nesse </a:t>
            </a:r>
            <a:r>
              <a:rPr lang="pt-BR" sz="2100" dirty="0">
                <a:latin typeface="Arial" panose="020B0604020202020204" pitchFamily="34" charset="0"/>
                <a:cs typeface="Arial" panose="020B0604020202020204" pitchFamily="34" charset="0"/>
              </a:rPr>
              <a:t>caso, em 2020 a taxa de fecundidade no Brasil estará mais próxima </a:t>
            </a:r>
            <a:r>
              <a:rPr lang="pt-BR" sz="2100" dirty="0" smtClean="0">
                <a:latin typeface="Arial" panose="020B0604020202020204" pitchFamily="34" charset="0"/>
                <a:cs typeface="Arial" panose="020B0604020202020204" pitchFamily="34" charset="0"/>
              </a:rPr>
              <a:t>de:</a:t>
            </a:r>
            <a:endParaRPr lang="pt-BR" sz="2100" dirty="0">
              <a:latin typeface="Arial" panose="020B0604020202020204" pitchFamily="34" charset="0"/>
              <a:cs typeface="Arial" panose="020B0604020202020204" pitchFamily="34" charset="0"/>
            </a:endParaRPr>
          </a:p>
          <a:p>
            <a:pPr marL="0" lvl="0" indent="0" algn="ctr">
              <a:lnSpc>
                <a:spcPct val="120000"/>
              </a:lnSpc>
              <a:buNone/>
            </a:pPr>
            <a:r>
              <a:rPr lang="pt-BR" sz="2100" dirty="0" smtClean="0">
                <a:latin typeface="Arial" panose="020B0604020202020204" pitchFamily="34" charset="0"/>
                <a:cs typeface="Arial" panose="020B0604020202020204" pitchFamily="34" charset="0"/>
              </a:rPr>
              <a:t>a) 1,14            b) 1,42           c) 1,52            d) 1,70          e) 1,80</a:t>
            </a:r>
            <a:endParaRPr lang="pt-BR" sz="2100" dirty="0">
              <a:latin typeface="Arial" panose="020B0604020202020204" pitchFamily="34" charset="0"/>
              <a:cs typeface="Arial" panose="020B0604020202020204" pitchFamily="34" charset="0"/>
            </a:endParaRPr>
          </a:p>
          <a:p>
            <a:pPr marL="0" lvl="0" indent="0" algn="just">
              <a:buNone/>
            </a:pPr>
            <a:endParaRPr lang="pt-BR" sz="2000" dirty="0">
              <a:latin typeface="Arial" panose="020B0604020202020204" pitchFamily="34" charset="0"/>
              <a:cs typeface="Arial" panose="020B0604020202020204"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810" y="2420888"/>
            <a:ext cx="6228692" cy="1566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488952"/>
            <a:ext cx="9144000" cy="1725602"/>
          </a:xfrm>
        </p:spPr>
        <p:txBody>
          <a:bodyPr>
            <a:normAutofit fontScale="90000"/>
          </a:bodyPr>
          <a:lstStyle/>
          <a:p>
            <a:r>
              <a:rPr lang="pt-BR" b="1" dirty="0" smtClean="0"/>
              <a:t>RESOLUÇÃO: </a:t>
            </a:r>
            <a:br>
              <a:rPr lang="pt-BR" b="1" dirty="0" smtClean="0"/>
            </a:br>
            <a:r>
              <a:rPr lang="pt-BR" sz="4000" dirty="0" smtClean="0"/>
              <a:t>Primeiramente, devemos descobrir a variação percentual do ano 2000 para o ano 2010.</a:t>
            </a:r>
            <a:r>
              <a:rPr lang="pt-BR" dirty="0" smtClean="0"/>
              <a:t/>
            </a:r>
            <a:br>
              <a:rPr lang="pt-BR" dirty="0" smtClean="0"/>
            </a:br>
            <a:endParaRPr lang="pt-BR" dirty="0"/>
          </a:p>
        </p:txBody>
      </p:sp>
      <p:pic>
        <p:nvPicPr>
          <p:cNvPr id="60419" name="Picture 3"/>
          <p:cNvPicPr>
            <a:picLocks noChangeAspect="1" noChangeArrowheads="1"/>
          </p:cNvPicPr>
          <p:nvPr/>
        </p:nvPicPr>
        <p:blipFill>
          <a:blip r:embed="rId3"/>
          <a:srcRect l="10468" t="63672" r="78551" b="27539"/>
          <a:stretch>
            <a:fillRect/>
          </a:stretch>
        </p:blipFill>
        <p:spPr bwMode="auto">
          <a:xfrm>
            <a:off x="2428861" y="2143115"/>
            <a:ext cx="3833838" cy="1725227"/>
          </a:xfrm>
          <a:prstGeom prst="rect">
            <a:avLst/>
          </a:prstGeom>
          <a:noFill/>
          <a:ln w="9525">
            <a:noFill/>
            <a:miter lim="800000"/>
            <a:headEnd/>
            <a:tailEnd/>
          </a:ln>
          <a:effectLst/>
        </p:spPr>
      </p:pic>
      <p:sp>
        <p:nvSpPr>
          <p:cNvPr id="7" name="CaixaDeTexto 6"/>
          <p:cNvSpPr txBox="1"/>
          <p:nvPr/>
        </p:nvSpPr>
        <p:spPr>
          <a:xfrm>
            <a:off x="0" y="3883604"/>
            <a:ext cx="9072562" cy="2831544"/>
          </a:xfrm>
          <a:prstGeom prst="rect">
            <a:avLst/>
          </a:prstGeom>
          <a:noFill/>
        </p:spPr>
        <p:txBody>
          <a:bodyPr wrap="square" rtlCol="0">
            <a:spAutoFit/>
          </a:bodyPr>
          <a:lstStyle/>
          <a:p>
            <a:pPr algn="ctr"/>
            <a:r>
              <a:rPr lang="pt-BR" sz="4000" dirty="0" smtClean="0"/>
              <a:t>Agora, basta multiplicar esse valor percentual pelo valor de 2010:</a:t>
            </a:r>
          </a:p>
          <a:p>
            <a:pPr algn="ctr"/>
            <a:r>
              <a:rPr lang="pt-BR" sz="4000" dirty="0" smtClean="0"/>
              <a:t>0,8 x 1,9 = 1,52</a:t>
            </a:r>
          </a:p>
          <a:p>
            <a:pPr algn="ctr"/>
            <a:r>
              <a:rPr lang="pt-BR" sz="4000" b="1" dirty="0" smtClean="0"/>
              <a:t>Letra C</a:t>
            </a:r>
          </a:p>
          <a:p>
            <a:endParaRPr lang="pt-B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42876" y="735530"/>
            <a:ext cx="8929718" cy="5693866"/>
          </a:xfrm>
          <a:prstGeom prst="rect">
            <a:avLst/>
          </a:prstGeom>
        </p:spPr>
        <p:txBody>
          <a:bodyPr wrap="square">
            <a:spAutoFit/>
          </a:bodyPr>
          <a:lstStyle/>
          <a:p>
            <a:pPr algn="just"/>
            <a:r>
              <a:rPr lang="pt-BR" sz="2600" dirty="0" smtClean="0"/>
              <a:t>O dono de uma oficina mecânica precisa de um pistão das partes de um motor, de 68 mm de diâmetro, para o conserto de um carro. Para conseguir um, esse dono vai até um ferro velho e lá encontra pistões com diâmetros iguais a 68,21 mm; 68,102 mm; 68,001 mm; 68,02 mm e 68,012 mm. Para colocar o pistão no motor que está sendo consertado, o dono da oficina terá de adquirir aquele que tenha o diâmetro mais próximo do que precisa. Nessa condição, o dono da oficina deverá comprar o pistão de diâmetro: </a:t>
            </a:r>
          </a:p>
          <a:p>
            <a:pPr marL="514350" indent="-514350" algn="just">
              <a:buAutoNum type="alphaLcParenR"/>
            </a:pPr>
            <a:r>
              <a:rPr lang="pt-BR" sz="2600" dirty="0" smtClean="0"/>
              <a:t>68,21 mm </a:t>
            </a:r>
          </a:p>
          <a:p>
            <a:pPr marL="514350" indent="-514350" algn="just">
              <a:buAutoNum type="alphaLcParenR"/>
            </a:pPr>
            <a:r>
              <a:rPr lang="pt-BR" sz="2600" dirty="0" smtClean="0"/>
              <a:t>68,102 mm</a:t>
            </a:r>
          </a:p>
          <a:p>
            <a:pPr marL="514350" indent="-514350" algn="just">
              <a:buAutoNum type="alphaLcParenR"/>
            </a:pPr>
            <a:r>
              <a:rPr lang="pt-BR" sz="2600" dirty="0" smtClean="0"/>
              <a:t>68,02 mm </a:t>
            </a:r>
          </a:p>
          <a:p>
            <a:pPr marL="514350" indent="-514350" algn="just">
              <a:buAutoNum type="alphaLcParenR"/>
            </a:pPr>
            <a:r>
              <a:rPr lang="pt-BR" sz="2600" dirty="0" smtClean="0"/>
              <a:t>68,012 mm</a:t>
            </a:r>
          </a:p>
          <a:p>
            <a:pPr marL="514350" indent="-514350" algn="just">
              <a:buAutoNum type="alphaLcParenR"/>
            </a:pPr>
            <a:r>
              <a:rPr lang="pt-BR" sz="2600" dirty="0" smtClean="0"/>
              <a:t>68,001 mm </a:t>
            </a:r>
            <a:endParaRPr lang="pt-BR" sz="2600" dirty="0"/>
          </a:p>
        </p:txBody>
      </p:sp>
      <p:sp>
        <p:nvSpPr>
          <p:cNvPr id="5" name="CaixaDeTexto 4"/>
          <p:cNvSpPr txBox="1"/>
          <p:nvPr/>
        </p:nvSpPr>
        <p:spPr>
          <a:xfrm>
            <a:off x="285720" y="-71462"/>
            <a:ext cx="8572560" cy="646331"/>
          </a:xfrm>
          <a:prstGeom prst="rect">
            <a:avLst/>
          </a:prstGeom>
          <a:noFill/>
        </p:spPr>
        <p:txBody>
          <a:bodyPr wrap="square" rtlCol="0">
            <a:spAutoFit/>
          </a:bodyPr>
          <a:lstStyle/>
          <a:p>
            <a:pPr algn="ctr"/>
            <a:r>
              <a:rPr lang="pt-BR" sz="3600" b="1" dirty="0" smtClean="0">
                <a:solidFill>
                  <a:srgbClr val="FF0000"/>
                </a:solidFill>
              </a:rPr>
              <a:t>Questão 18: </a:t>
            </a:r>
            <a:r>
              <a:rPr lang="pt-BR" sz="3600" b="1" dirty="0" smtClean="0"/>
              <a:t>(ENEM 2011)</a:t>
            </a:r>
            <a:endParaRPr lang="pt-BR" sz="3600" b="1" dirty="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l="35139" t="52734" r="22035" b="26758"/>
          <a:stretch>
            <a:fillRect/>
          </a:stretch>
        </p:blipFill>
        <p:spPr bwMode="auto">
          <a:xfrm>
            <a:off x="-20443" y="1604592"/>
            <a:ext cx="9164443" cy="2467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0" y="260648"/>
            <a:ext cx="9171353" cy="2308324"/>
          </a:xfrm>
          <a:prstGeom prst="rect">
            <a:avLst/>
          </a:prstGeom>
          <a:noFill/>
        </p:spPr>
        <p:txBody>
          <a:bodyPr wrap="square" rtlCol="0">
            <a:spAutoFit/>
          </a:bodyPr>
          <a:lstStyle/>
          <a:p>
            <a:pPr algn="ctr"/>
            <a:r>
              <a:rPr lang="pt-BR" sz="3600" dirty="0"/>
              <a:t>Refrigerantes também não são recomendados. Para beber prefira a boa e velha água. </a:t>
            </a:r>
          </a:p>
          <a:p>
            <a:pPr algn="ctr"/>
            <a:r>
              <a:rPr lang="pt-BR" sz="3600" dirty="0"/>
              <a:t>Caso deseje, pode levar chá preto que tem cafeína e inibe o sono</a:t>
            </a:r>
            <a:r>
              <a:rPr lang="pt-BR" sz="3600" dirty="0" smtClean="0"/>
              <a:t>.</a:t>
            </a:r>
          </a:p>
        </p:txBody>
      </p:sp>
      <p:sp>
        <p:nvSpPr>
          <p:cNvPr id="6" name="AutoShape 4" descr="data:image/jpeg;base64,/9j/4AAQSkZJRgABAQAAAQABAAD/2wCEAAkGBxMSEhQUExQVFhUXFRQVFxcXFxUVGBgYFRQWFxQUFxgYHiggGBolHBUUITEiJSorLi4uFx8zODMsNygtLisBCgoKDg0OGxAQGywkICQsLCwsLCwsLCwsLCwsLCwsLCwsLCwsLCwsLCwsLCwsLCwsLCwsLCwsLCwsLCwsLCwsLP/AABEIAMEBBQMBEQACEQEDEQH/xAAcAAACAgMBAQAAAAAAAAAAAAAEBgMFAQIHAAj/xABHEAACAAMFBAcFBAkDAgcBAAABAgADEQQFEiExBkFRYRMiMnGBkaFCUrHB8BRictEHFSMzQ4KSsuFTotLC8RZUY3OTw9M0/8QAGgEAAgMBAQAAAAAAAAAAAAAAAgMAAQQFBv/EADYRAAICAQQAAwYFAwQCAwAAAAABAgMRBBIhMRNBUQUiMmFxkRSBobHwQsHRIzPh8QZSFVNi/9oADAMBAAIRAxEAPwBtunaMPM6NpZlHOvWxLX3QKDLnzji16yO7b0Hhlu1sCdfpJar7QYEEHjwpzjQ7Me9lFLkKnmtCwxoRmVGLxAFaxdnPfK+RaK62uqqEFSAwFGBFADlkfSMs2ktqCXqEqgOVMiKjvpuiNEF3bSecUkVIqWqeYw5+sY9XlvIEuAbaCcFloqviJAjjaWLc22sC+yO67GpWjZs2gi77ZKXHSKwALs6/2hlIoaV8Ie9bHwU0E4PB60XY6NhpFQvjJZFGkyX0fbFIJS3/AAkxkxZ7eK5RJ0vzI4hM61Whx1Hag3AwuMKY/EiZYNLvielVLHPjDXpqpYaRQKkzEaOcic4a47VmJFwxys62YIBLArTxjjTd7lmQVkotcdmEliusW5CGizlnq0pWMr7GRb24wQybtlGtVEM8azhJjKkn2w6w3LJVSaCpjtQojZRmcuRkV+ZNLswXQARwZ7lLDNMYpdExlZVhlumcIKeeyJ5ZnDlEoj5p9FyIJszIk6CHajUu3CASwVNzXkLQhcLQYio503wvUUOmST9AYS3CD+kyyu81VWtCBHe9jWxjW5MVJcsVVubDRT2uEdV6nPPkLzgtLMvRmk1SBSMs3vWYMpvJBaZilurpBQUkuSYAZ8hsyu/dGiE10y0/IX5wZWjoRxJDCwss5iMwYzThFPgHBI7QKRR9FTbnlMQ2EVyPA17/ACiS0sJYlgduaPWu5RMlshp1loQRUZ8IY9NuiDnDF+yXXeMrGpnYxhopGHCKCgqlBwjLjUR4xwFwJ19bSzZU5mnVQ1PVIHIUIAGgG7hzjNFWWSeOwsPyHO5tp7PP6KX0idK0tXABNDX2QdC2uQ5xpy+FJclpPGSPbCZK6Kj9oZr5Z/CMGr8R2xUevMXZ5CPc0p3mDEThrlWK1EowhwuSscHQJd0SyVMt+uojz0tTNJqS4KUc9MS9ob+nybXrVhkaR2tJpKrNP8gk35h0ral2XOXVjvhEtBFPh8C8IMskg2kgzD4QmyfgLECnJeRi8tmnSrJmvLURKddGXEuyShJLLBrrntKYGlRvEMugrI4F5LqZdUu1HEuXGMUdROjhlxi5PCFu8bB0Tla1pHTqt8SO4ko4I5TkRckmCM2zE1XJV9d1Y5utjKKzEZXGLliQ1LLAGWkcvLZujBRXAvzL0AmsACRplHQjQ9ibOdKXvNotZbAANU90Ic5dBxxHEghbSp3iAk5NcmqNsH5hklKiOjoNK74vL4ClJI8FrWJptL4m6Oei5SwDMo0jJalDjzIuSKx2JEXCoAFSaDnCZ2Sm8yZaikLu38tZdmabTrrTCe86R0fZWZXqHkxdq4OQSL7mG0S5jjJWBPcDHr7NPB1OEfQzJYOi7Zz5VosyT5NGwkVprQ6gx5r2fGdN7rnxkZOUX0JM+QHUTJR/EvCO1GTjLZMV0b6AVOdIHlvgvGQabKRiCw3iGRlJJ4BWc4H6/bhlNZFeWq9VQajeKRwNNrLFe4zfbHSi1HKObzbPU5R6NT45Eo+j7M9VBHARrg+DQwqWYdBgs1fWKl2QotqNm7PbVwzVBPsuO0p5HeOUJsgm8rstNo4zeuz82w2kKakLQo1SKivVodxB+EZbJcOMuzVB5Gi/5jTpVnY51opPEgE1POMbfG4RcsEUh8AHARhktxlUnkN/X0roj0demruhP4Ozf7/wjfIP2XuFZpM6d12O4xn1uslWvDr4QUGpPAbf9xypcsuvVpuhGl1dk57XyDbWo85FuxWwqaqY6VlSawzOM9132WOFt8cu/SqKyhkbWiW9LuVVLDygabpN7WScNvIDccty9A+Bd/HwjRqHFRy1ll0rLKu/bVKkzynarqdc416audlW7oOcTzWOq410gVbiW1iGiW6bJMZwUGa5wN9kFHEiRTb4G6XfMvEJbnC/A/nHL/DTxuSyjdG1YxIn+yoisVUbzA75SaywZVxjFtIVrx2gOagUjo1aPzZgk3Lso5t4OTWpjbGmK4wVgmbaC0Up0hpBQpjHovLfmR/+JLQBTGfn5wUNPCMsoJttYyG3Ztiy0EwYhx3xmv8AZ6nlx7GQtcRtse0Eh1qJijkTQxyp6W2Dw4mpXRYRP6OatGwsp3GhBhanOD44YTlGSKi+NnbNPllCiLwZQAR5Rp0+uvpnuy2BJQaEY3U1hSYuITEYEUjufiI6uUZYw0ZnjIiS7S8pyRkCdI7rrjOOA2sl7aZMoS0mrMxM3aXhGOLm5uDXBeOASY4cQWHFi/MtpO0s6XZjIHWFKA7wOEZJaGqd3ivgZueMFjs9dM7osTS64sxWEarU1Ke1S6CjWmjp1y2sMgoa5ax26nwWy3RocmUbkxZCMxMFCj+kGxBpKtSrBsjvAIIr5kecYdUsLIyEmhVvW8FTopI6xSoJ4kKor/ujFKDlAl3KQPb1ZZdSKV0jNWlvwZduGbbK7Ot+9ffpA67Wr4IlTnjgf7isLSwc8jHn9TapjaFLO5dBF+WLppZWtIDTW+HPI6+OVkT5EuzyXKzKseUdeTutjmJlSyD262KGrIRiIbXU2v8AUZew1W8rROYLWg4GLdFNayTgxb1msejVGDcREq8OK3N8FxWCCw3ZMlkGamIk0zhtuohNYg8BOWRwl2acqhQi4D6Rx5Trcst8kcXg9In/AGViGFQ1NNYpx8dZT6Krk4S5JNorDKmqkwnC2VG0NDuMVpbZ1txXKG3OOMmbRZpsuQcMwt1dDw5RULISt5WBbUtmc8ClZLvaeTTUa1jrWXRpSyZ8AtqsDoSCNIbC6MuiAeMiHYTJgyZinUUitsl0TAFaFppD4PPZYP0hhm0hMlucaMfOFumD7RAmRer6FjTvhctPHyRBjuyxLaBlMFeBjnX2ypfREsvAubWbEzJfXBqh4bu+OloPasLPd8zRiUVyJqWOZUgA5R2XZDtlhNkDVC6k7oVZjGQGguaHksDTQ6GELbYsZImnwdJuTa+ytKXG4RgACD8o83qfZt6se1ZQ+DSWCLZS8sLUGYOdPyj0sZ7WFKOeToklgQDG1coWbg1gkyjSbNVKYjQnQase5RmfCI5JdkUW+jnG120dHKsMOJKy0rV2GdSoGS1zBYmo0pGGbdnPkO2JRFiyzVorTO0o3aZkmgruzA8IzWKTeI9C32RXhfnSzUX2QRFw02yDl5gS5eToV23xLOFCVVQtI83dpZ8ySyzM03Lk2te2EiSSoOI7qaQNfsy2z3nwPrm4LBSC/wCfaXKg0Wu7hG9aKqlZxlgybfLN+iKOCJTNxJUxfhznH0A5Y3WWQrICJdOIwxy50ahSxhsalHBVbRWJSAUGFweBWNGnV1f+6nj5oGzblbQmWk0CWXUaAEj5xnk4PKiypwl2HiUjnC1DCMyhyi4RjKWGT2eUVqtagaQE5Z5HQi03HJ6ZY1Y1bMiKjZJLCL8FPls2tdlE1cJi65uDygrK1YsG8qXhXDrQUgXy8hRhtjtKO2Xc8tzNl+KiNtd0Zx2TMU6pQ5NHlNOUkoRFqSrfDFYb5Fu8bkmpnhOGOlVq4S4yFhpFaLvYnJTWNPjRXmQHtNhZciCIZC2L5TIBvZ+UOUyELSoNSLMyrIzaee6KlbGPZDyTnlP1SQQd0XKEbI8omBsuza0TE6K0CoOWKOTd7OcJb6g1Y8YZU7azJckoLIK1XrEZxu9nxnYm7xuU+io2RVpUwWkpjVT1hwrvjTr3GyHgp4b6ImXG2Frkz2WZKGozypGLQVWVJxmKm03wJtqUAx2INtFxlwNFz3gENQfCsIkmb4pDp/4+log6pZshQfOkGtTJcYDWmT5yQ2/bx0QkFQBLExnoNK4SklW7ZDUUmpoTWlNThbZLGBcqox7Ea9v0h2i0OFkK0oqSQ4dsbgIR188IzNR7unOHOtJbpPkuMM8FHs1ZGmTps2YSaI7MxzxMzBTnvqXNT3wvU2YhhFyW2LbL+w2Jp+M6KNIw2XKnC8zJngZV2NlpIEyY6rvqxC+p3xz17QtstcYRbRe1vlEMybYZaYVWZOemoIRR/M+dOYBhqqucs2SSXouWX4WOZPADZ0kk1EuXi3Aq03w6/VbwQQ+eplFYivzf8wHCMX1yXMubOIoGMtfdBCDwSWB8oxT1Tfbz9ByqN/sjEdZ5h7yAP99YzvVS8v7heEjRLIi9ma6H7s4p6LlBrV3L/ojriWNkttsTsWjpF92bhf8A3DONMPali4kA6Yl9IvQutJ0rDUduXmM/eXUevfAzr0uo5lHa/WP910LlCSWBHthmy7W6JNxYaFSpyowBHjnmIZZRXCGHhr1M+31L8Wpko5mEvvEcrwoy91LgDLzlBS3rOZwtMK7yYU6KlHOcst2PrIVZLzXGVxAwidEtucAVzlCXyD5l4IjdY5EZRdMfPBpdqyL9r2pQTcJYYa0jUtBKUNyXIEnKSGWTMBQFcwRXKOVKLUsMcuI8Gpm7iIvb6AeLztkjcSFGeEeUTdIb4cfQX70sZd+zG+izZHs51mdzM2bZ9W7a0ESWrkvhYyuqcnybzdmLLLUkqT3mK/HXt9j5VQissXrdZJYyTLkI1V2zbzIwylyLF4WcBu+hjsUzzENPKBOjh24vJcXVJQgknrc4y2ylnjoKLJLBbBZZhAGKW+TiAuqd8MvhroPIHfkyUX/Zdk504Q3TKxR9/sW+xfny1rnHQhKWOC1kuLRe12yCvRtMtNVoSi4FVlqNZlMQOWgGh4w10yfbOlGDaykLt/bSJPQrLs6ycVcRMxppPXDLhqAEpSmVagkQ6FMYvKCWV2wBprTqNNd5hGmJiaZAb9MgNOEVKTjxHg1VVQlHLPS0FCdK5QDfkVLCHbZuySRZi06f0eMgiWsvG7S1HVNagLiJJ35BTGa3Z1nn6GG6bk8INtN+KFwWaQAB7c04ieeFaAesZFTDduk8/X+YFbG/IobU82c9Z0wnktWNOA4eMPUoxXuoNRl5kMoOxKy0NNBUEjXnEk4pZkxOyUmOVjVZSKGyNAKCmJj9bo41jlZNuP8Awb4JQjgsbDImzZmBV6MAVY5FhXQFjkCdaZ86RSpi13l/oFl/Qt7JszWvSUJ3EnHlxOLLyEaoaab64FucUW8u4JdAAN2dBl6CNcfZ0n5sX4y9Ae0bOyhTq0JNAaFSSdOsKfGBs0Elx+5FYmD2i6Z8pWwuxFNDSoPBTwOmemvMKWgsjLGC96fmU1kuuZKQTJyVcM2IgAOmJiQKaOmehzBqAdAbvamnBrC6z6fX5Cp156LeTcXThZspq1zxZYeYpqDyIhVPszVTWONvqZtmC8/VLFaMUFRSuZhkP/HZJ5lZgvasYKxdipAOIzXryIEdJey4JYlP9ERQSN7RcMhVq0x6cSfyEKl7M00OdzCUM+RTpsvd8xsnxH8TflDK66OlN/z8g9sl5DJIuxJSBVmMqjTQ/EQi32RpZPfJlJtdEM67hNFBaAfKvoRAR9laf+mS+xUk32bNdM8CizQfMHzOKKl7Cg+Uk/uibn0VFuuy2pmrk+CTP+Jhb9jwXcH+Tz/gDHmATrzvAdUCSDpVw8v+7q+sZX7K00H7zf0fA1WMGtNktWTT5heufV7A5CmUJthGHEIYXqZb5SBnlVGRhCljsyZKy1WEu6gZk5RuqtUYcj49Gltu0yjRtYZXerFlBBd12BirsBoITdclJRLj2XVh2clCUJtesVJNdO6Mduus37PI07Pdyc9vuSem6goKx6DTSXh+8L4wVdusj4o012RwEsFPap2Mk0UfhAUZaUAjRCO3g7Nk93y+gA6nhD00ZGmgqwSCak1CqKsfgo5k5DxO4wFjSDhLHJZ2KxPOJyyFK6Cg4Z+XnwjNOyNayW902MSSN7OByUVOWgqfLSOdK3PSIq0ieXZ5fuu/eSfQZQt2S9Ugti9A+VRR7KDwHwjPLMn6l4wE2EtMNJQoKV6RhWu4YB7VTkN1d8VKvC9/7L+5S56G64bjXrNRiSQOkOEs1NaGmS14CmUSuuVrwuvRFTagMVrmyrMheYQO+lSfz+so7ENLGlZkY5W5Ee3bfzCSJclQK5MxxHXcMgvr3mAlqMfB+oDawa3ftfeE98EpSzHcFSgHEk6DmYqOo1MniM/0AbOhXWJ5lDpnRnrU4V6utaDMV746tPiOHvtN/QpFbOts7pEM0yBKBq6rMYtlXCM1o2eEnMaU0riVZqIp5m19EHlJcB00S7QrFGDAgq1Mytd9OWo7oy3U13JzreU+Gv59w4T8hXslqeyTDUHCSOlUVpynLx481rvWMGk1E9NY6rHwMlBSWUGWnbGzISCcwSCKHUaxuesy8bWZtzRAdtrMdK+UBPVv/wBSlNs0fbGzstCD5CEy1LccbQtzB5N+2UGqpn+ERn34ecFubLRdpZZFMJ8o0fjG1hoHcekT5bnqr6QCkn5Fqxss5doCjPKNELtpbZl7xpoaw38W10ysozLvcEUYA98EtYpLElkHKIfs9mc1UNJbihoPFeyfEQG3TT6zF/Lr7dA8AtruEkE0WYPel0R/Fey3pGa72Zu5XPzj39umBKpMqP1b0f7QVIXeBmv411WOTdpbYppcr+dryB8NrhFJb6PMxM4IO+LqzGGEitjyWkyfJlyiFbdGVV2Tsy0W4NGbstEoyMLvQmuVYq+qxWZihuMxK2/JMnoqSVxTOMadM7N+bHhFqKwKz2SaKdXPvEdVSrfmTAhNlSuv1nHY7OpnhB1y3PNtM0JKXPtMxyVFGrudw+Ogzhd10KobpsFPMsIv/wBUh26GQapLqWcgddtGmUGrbguigZnUnE9Q0t9nn0v5+rNfgZ6Lix7PTFSi4RvJ/eEk61NQKxis1cJS97/BaoaXBOl1zh7a/wBA/wCUC7Kn/wBleHMIl3JObWY3cqhfWrU8oB3VLyKdcvNllduzHWBwl2GmLr+NNPSA/EOz3a1n6AuEY8yf3HOwbNnWZpvBzJ3Z+GWZMbqPZls+bfdXp5mazUxXw8hl4W9LMuCWoL8Nw5tT4D01jfZbRoY7YLMv1/MxylKbyxKttmee+Oa5Y89ByUbhHDt1U7HmRWDFl2f6Rgo1PLTiTEp32zUI9srAyWmfZrtkiu/RR25p4twX0juqNenjj/t/X5FISb52stlpqE/ZJuVeHMxms1DsfvPj0RUuEVcq7LQ+bMx7yYyysh6EiuC3uSz2iyzRMlsa6EHNWG9WG8RdeqdcsxCwPl4S1tMkTUFHXVd495CeHA+PKH6muGpp8SHa/QdXLnDEa13Sk16Uo1OrlTEo9k/eX+0U9kxkptco89rhlXVvGUbStnVAEFKTM8U8BUu4k3wIW0KlXYi7hFYJgJWSoyoPSL4KJZUzCchEUmiImm2qoi3MjYMZ2esL3cgm2LhBZITyJlIZGREHybSVzBjVVa4vgIOWasyhPVbc418eI5RtThby+H6li5f+yizCWlgLMpVkFArj3k4HiPo5NRo3y4d+nr80C0K0+5jhpn5RylPDBlnBvZ7lOHT0gJ2clw6JBcp+gYHxQjR7kPE+sWriHMrrulpmOgxdGMThdQPvMerL72Ij0c59eWfU2QeVwOezEyRNszGZPFksqsBMlSQ7T57daiNNoAxotaLWikaAwh0RUm5vL8v+F/dj4trGxDHsTZ5b2r9kmGT1gFJqcGE0BPHIGOW643Xxqnl5f86OnqW69Lnz4Oim6JegqO4xtl7A07fDa/P/ACcVayzzNP1KnFvP/EVH/wAepz8Uv0/wX+On6IkS6ZK5la82Nf8AEa6/ZGkr5az9WLeqtlwn9hfvna5ZZaVY0WbMHtaSVOhqV6z034QQN5EFPUQqWKkkvX/AO19zYnHax0m450+ZNmZgIgEuVLrkcKKSGP3iT4GOfO6yxZj93/b0Ez1CXEehmu+as5BMXMNnnrXfWOU1LLz2MhKMlwFiyDhFOLDwWN1SggmMdw9ACT8BHX9kw2qc3/PMXNCTaLO1omtNepJOXADcByjJbe5ybfmTAWl26ACJCLYuayyylWADWGKnHLDNiFXgBzygG4plmbHfSS2zIKnJgM6jwh9Op8OXPT7ByQ7QXdmryzqQUb8Wat509YTqa/Bs3x6f7GyuafLAbPbC4ylsWBIYCnVYar9cYVZGWfd6YmytRlgnUTjpJPiwilXYwMI2+zzz/DUd7RPw9heEeFjne4nmYn4ewrCA7RYrQGBCLTfRoZGmeORUoc5RI4mL2pbd6msJakhmxAxmAntEd6mK3MB1myTyD2lPjFqTBcWgqXa84NTeSiwlTI0wmgkSJMKmoh0ZuL4CLiyzw4o3hy5j0jp02KawymgS9bKocnTEMXjv+uccH2nKNGp97qSz/kGT4wBiWoyrHOlqam+GVGSSwTJZa8I1wo3rKYe5HhYxxEGtMvNk3oWLNPCZK/U06MrKKciFw6jnUQe/L3NZfq+R8dQ1wBTdnbBNmvOnTLQ0yY2NsJlIuKgBKgDLT1Ma/wAYtq3Zf25/P/gOOox0v3GO6p9jkFTKaauH2WCvUbxWtdOMZ4+GrlfHcmvLCa/cbZrfEj4c2n9yztO1A9gMddyj4mDt9o6iT9x4/L/sTGNS+JlPbL5tMwdWYE8/+nWM/j3Sfvzb/PH7YHKyiK92OSlN1rMINonTZxGdCxVPBR+cH42Ov8/uJlfJ9cAu0t9iyy1lyUUB64qCmWleZ5mDrXivlmSyb6EazPiLCueZEaprakzOy62MvWbJmjESUrQjhU6xm1lcMKUey1La8o6sLYIw+IjeuSW7LyDTJkvXCqsRxFCHp3BlPdWOv7Oktsl/PmLk+Qe0ykkE4iABmCaUK7jWET0qqlh/l9A02+gWVeSzBWWykcaxfOMLgmyTPfZZj+3lygVTKTKaYVJuBNWqx55w+Okz2DhB8q65Y3Q2Okgi8hE6yhpZTdQ4eR4QdtCnU4fYKMsMWpr9BNl2jSVNCrO5E5JM8DkeRjnaae1rd0zU14kMeaGZ5I3R08RMmGRZiAaRZqK74rBDR5NYmzzKfobLZ+UV4SLNjYkOoEU6q/NEw2C2i6JJHZEJlRW+kXhlXadn/cJEZ3pZ+RTSKm045FcRy5whwaeMFxo3dEdk2mlE06Ra8CRDYqyPLQMqZx8hqui1LMIw68I6elmptYAAf0k30LKJLEZNjXxFDT4+UJ9r6R6iyGPJMz2ro5xM26ZuyIwL2RFdidr9SCbtvaPZNIfD2bXHzCUX6gh2rtR9swz8DT6F7R/NnP1WMRoPfZvrOIQ2k2XOv5wySwsCocyyEpJ+s4Vg0G7SeXoYosiNn5ehiEK+9brWYuY+MVulF5iIujxkT/1OtcUuYtVOak0Ma/xMsYlEz7mFUZEZcKqn+pnUV5wriUk88+gI33E+JQuIMABQ1qSIwyfvYawa6Jt8BqsZLCaO1WvqcvLKO3pYuEItdjEuQ+8bHLt8qgTFQ4jJY4WRt8yS3A71NQeAMdHbvWV9vT6DF7pFcl0yl6q6jVWGFx3r8xUc4W60xqm0hmWQBpBqOBLPFCIhMGCxisl4NWNcvn6iJ2QCtlkEyU6EZZ1G7ra05Znuyjm31Yzj6j6pYYPsvay8ky3NZkljKc8cPYfxWnjWNtElOBV8NsvqW5ENcRSZGZkLeEEk2YVwTFrAOCXFBYKMExNqJkxhEV4aJlmrpUUinBkyBW27lmAhhWvGFyqT7GV2OLyjnO0OwDTG/YLVjuH1kOZg61JPBpnZFrLHjYDZc2GSTNmGZNPab2EX/Tl1zbm2/dGuFUIPclhmCb3PgurfapKy3mzwpRcqMA3cADvMRuON0gWiCyybG6hls0uhz/cy4idUlnADSQSLqsj5GzST3ypUEq635InALP2Hu9zU2WWPw4kHkhAiPT1vyL2ooxZfrKPM7QjSZIp9CDhHkXN4RstlP1SLnyy64tI3+xniPSA2jOTb7NTMkADuibCZE++dqaMUkqaA0Lnf+HlzglRntip2eh6y36GOFSWI1xaE7xGd1WQ95+Ylt+ZHa7pkMS5FXbOgyoeAgYam1LHkCzLAfZ2l0ZUDAkmhJ4DLdFL/AHVLtglrs/Zys4mqhaUyoM6ZEwmy2OFnI6l4kMrWYNTkKR6bTxWxGlB1lkBaEZERqSCzwWLykm06RQSNG0YcwRmDzEMaUviIm49ED2K0JnKmLMX3JuTdwmrn4sGPOAdcvLn9w90H2sEL3kU/fSpkvmF6RPAy6mnMgQttL4lgJVt/C0/58yazW+VM7ExXPBWBI7wMxETi+ipVzj8SwTmkXiIPJjDRgdx6p8dPX4wuytPktMXZoNmt6nRLQvRtw6RatLJ7xiHiIyUf6djh6mqX+pVn0GRXrwjoLBjwZNnQ6iLdcGTc0a9Co0EU4JdE3MxFYLMVisFmREwURTJyg0LCvCtT/SM4vDKJpctm0Bpz6o/P0goV5KbwS9Aq5sa/dGQ8d58YdtUQctg9qmlqcOHCAm8lorL9tGGzTP2aTeycD1wkhhStOBz8Iz3WKEOVkpibY9sLx7IWQqjRVlUAHAdaM0tc4rjH2EqTbwHptReO8y/CWIU/aNnk/wBAuSwkbT2ymYln+Q/IxX/yV3y+xfIkptNO+h/mE+CvUvJ5dp5pbT0/zBqnEexT5kGrtQ/u+hhDo+Y7czY7WP7v90RUv1Lyyptm0D2wMimiKQCB7R1NTw5Qcq/Cw5eYm2b6KqYGljIVJNOIA4mLW2b5FYyDsTJd2G8Ajd3/ADhuFbFJhYyTSr+qMia8OIhctHh8g7cBVgvyjUOh1EKt0mVlEwNlyzpcwVABeoyBpHJ1EJweG+C0kNOzdrFos8uYNSKMODKaMPMGPXade4kakWypGjBZPLEUw0so3U04xMsrB5rdhoDXhoSPOL8bHDJ4foQ2uyWad+9ko3eoPxERquXaCjOyPwsFNxSP4c2dL5LNcqO5CSvpAuqD6bC8afmk/wAjX9TTAOrasXAPLlH+wKYHwOOGmX40X3EEvi5bZOADPIbNSCEeWwKkMpr0pFagboTPTSk1LHP1wMrurj1lfqSpZLfvlWYcxNmV8jLPxhypnjr9QXOnyb+wSkm2D+HJ/wDlb/8AOCULF5fqA3U/N/Yk6K2H2ZA/mc/IQW2z0/UHNXqzRrvtTazJK9yuf+sQLpmy99a8mTJdkz2rQe5UQepBMEqn5yBc15RN/wBXSh22d+TOxH9NaekFtiu2Dul5E8oy0FERR4RFKK6RTy+zfpiYJSbKwaT2yi5dEQI0KZYBeM9VCq3tmgHGgLH0EYdY/cwRlakiWHOQzjm4W0zpYmFJLlwKURxKsuXBpRII7WJBu9RAqbFsjk3YhqafCGzswkhMMt5CVuuWeH+2E+Ix4HfFz/sJnRKC+E4ezDKrVvW7ovkUbjs5ljCgLEisyuRUjcAY0aqam8y49BEuS0mTGQ1UFk1Ipp3xlSjJYfDKKu8rwLChWvDLdGqmlReUwkijY8AR3xuXzDLS7rmtE6hRMtakgDvhE7q48MbHTznykPezmzFolTFYvK3Vo9cuGkcvVYtg0l+wz8HYmAXZfrXZbp8vtyGnMWUagOcQdOYBAI30jqaS1+HHd6LP1XBqembjx2dZsloSaizJTB0YVVhp/wB+UdDvkyNNcM3ZyIplxZ4NWBDN8EVghno4spI80kHWKwWY6Ic4mCGlqmqFox7t8IuaS5Dri2+Aa7Z1SQGJGozOnCJRPPGQrYY5wWAY8T5xqWRGEbYjxi8srBisQrB6sQswVisFHsMTBD0EUeKxCA9snJKRpkxgiKKsxNABAyaXZaTfRz6XeYvC1ljjWTLQ9HTtVenXIO8jdwjmaiSk+ei7VsWGET7jmq2NHMxKailR3ikIdeIZXJkcXuyQfZXPtH0/OM+UMNls00fxD6f8orKCyV7SBpiP9UNhyxFssIlWzADtN/UYqcssuCwiZLKv+ow/mMBkMlWxkjJ38zFZLTIJ1yKxJJNTqc6mC3YKxkhtd01GHUUoBmK98BGL3ZiLs90XL1uIySgYOMVaBSWPjwjXG2XKeC8MqrVYwmIsHyFc8sobC1ywlgOCy0G7P32ydXI95OndFX0+Z2qZLocVM1lDqtAoBxZgkcaDM+MYPdzg2JYFLaGyMHExmVsWVRlp9ekbKJpraiSg85D7ovG0WVOms0zDnSbKYYpbGmTFNxPEEHnBVaqVdmx9eQ2/Q13Q3rhjvcn6QbNOAE+tnmbyetKJ5OOz/MB3mOlG6Eji2aO2HllfIbLNNV1DS2V1OjKQy+YyhnfQjrsmEDgvJsItImTxi9pWTDCI4kyVN5WUsco5+prZtosS7BLqlMrGu6K00GgtROLRfoY6KMDNxF4BM0iYKyeiFnoso9EKMHeTkBqTkBzJ3RCCdtH+kKzyAVs9LRM4qf2S/icdruWvMiFztjE01aWyfOMI5dtFtLabc37VqqD1ZaCiAnIUGpPM1jPKTlyzR4ca1hD1clh6IzMiKPgBHCUMFfGkc3USe/g59r3MtZNpYNVDRhruB74pTcfeRni+cFtKwTtwSZ6N+Rg9sLuuJfoxhHLsjmvUpQ0zy8uMKjp7JZ4LE2bY5bA9Zh5/nDIPbHJlm8zSRiXZNwmeYb84U5fIesE36tP+qvkfzgd3yL4MixTBpMU+B/OJlE4JZUlt5X1imiiw+ydEqzDm7Gkpfi5h0U64bn59AuKbyzSzSXqS2ZJzrGSyX3CSyym26kr9kfIFiUUcqsN8N0XFyGwjmQq7PzrNIKgy1eYKHG5JFd9BpQRvvds+U+PQ7FUK499jNP2jGM5delMSmndlvFOMYJUtrJ0K4r4fITL8tL9MyNUAtiWuhrmCOW6Ojp4R2KSM902p7WX9ydUKGzSYoFe/5gxztT7ze3tHXpi1HjzALfYTKmld248QdIfVb4kExOzEsktinvKbFKd5bcUYrXvpkfGDVs4vhhT0lVq96I3Xdt3aVAExZc3nTo281y9IdHXyXxIxT9hxfMJYLyzbfSD+8lTUPLC48wQfSHrXVvyMc/Y2oXWGWVn2tsbZdMF/GCvqchDY6uuTxkyz9naiP9P2LWVapTiqzJbDiHU/Aw7fHHaMrqmu4v7GCK1pQ9xEZZyTYai12es0qlT8YdThIGzLYQEh2UKeTxFNcu+LyTDBbdeciSAZs6VLByGN1WvdUxWUWoSfCRTWrbiwJ/H6Q/8ApJMmjzRSPWBc4rtjYaW6fUWBTv0i2YdmVaH/AJUUf7nBHlCnqql5mqHsrUy8sfUo7w/SLaGykyZUrmxac1OXZCnvxQqWtj/SjVD2M/65fYU72vCfaT+3mvM+6xog4ES1ogPOlYzy1M5eZur0NVfwrkAtEghCeFB4k6QuEk5YLuhiDYdsJdJn22QlKhXExvwy+uQe/CB4xsrW6aRxNRLbE7e9xqFAXIgeZ3k+MHZoU1mPZzclatzTcRyFOJIjJ+EtaxgXtxLISt3qna67blGQ8Twg1po1/Fy/QYEy0E0VNHzNCD1e4HfGlVeIsy5Lxg5WhO6cueep/OOXNY4wZqstuRKC/wDqL9eMKwvQee6Vx/EX0/OJhehMnunf30/2/nEwvQvIXdUl5s6WhZCC3WoFPVGZ08vGChBSklgpyL61gzXDggAky0roqLoR30r5Q2Sc5bvyX0AkLd62/A7EzFCgkaD4xm2b5PgbCLk8ISL62pM5cAJC6kZE1G+sdGjR7OWbY7ILESglzCWyNSTGySSXIcZcjDd001BYZ0pnSopx4xz7o8YR06J8rIftRYMcqXMFCy5EqfZJ3jvp5wnR27ZuD6f7jdVVvipLtF1s1LDKZD5ZBkJ1z3+cYda3F+LH8zXTY4w48v2CLxu8suFh+0QZfeX5wqm5ReV0/wBGaHtl7y6f6MXglDHQzkOKwFyEhMmaohBlwvcHg1MoRe4mCJ7MOA8hBKbKcUzXo6aZd2XwgtwDqh6GCze8/wDU35xef5gHwK/Q9Vvef+pvziJpdY+yJ4EH5GDLJ1JPeSfjF+Iy/Ah6GqWJRmFA8BFO2T8wvCj6EokwO8mww8uIpFOIOVhqYhonsdiZ2ooz9BzMBZaoLLFtY5ZDtIVTDKTPDqeLcfjB6PMs2S8zBrbcQUUdM/RXcAkSemZevMAFd9NT8o7Ojg23N/keZ1M8vaPVI6BmMFYpohX2+zSKVmCoO41IPeu/xjNb4NfMgk2VM2/lQ4UQBRkK/kNBGCftDDxFcfMps5Qs5AKByPr8MZZKTecAQjhGemG5z5f4gcP0DwYFo+8fL/ETb8i8EotFfa9Ira/QmC62Tes+oPssPEjLfyi48MVY8SihnvWai2TpFyCqcNOIXAPWND2urKCa6ONbVWhwqggipJzFKwelgtw+p4TFZACRnrHRbwGuSxstjB7J30zyjPOzHZorhnoNAaWaAnrCh58oQ8S5NsMx4Rb3dbyqkZUpQjWu4CMdtKkzo124hydQsWy7TLKk0Gk4ftE3Ag+y3IgDxod0FDQOylv18jkv2hs1Gf6emYnSellggUdeOoYaqY8vzRY4SOrXZ4c//wAv9hUvSw0o4GTajg28R1KLv6X5HTrafu+gDLQiHtpmiPAai1hDYTZ5pURSIpGhSLyFk1MuL3F5MGVF7iZMdHE3EM4ImSZPBIrJMm2CmsTLfQLkkDiYriqEMKkVBBFRqMoY4yg/eWBcbI2LMXkmsthLtQDxgJ2qKywJyUVll80gSUwr2iKs3AbzGBTdstz68jGp+I90ukUmzlxG22oZHADiY8FGg8Y9Dp63LEF+Zw9ffmTkdtkSgihVyAFAO6O9CKisI4TeTeCIeMUQitEgOCCMoXZWpxwyCfb7rdXIEvENxrHAt0s4SawFwJRWR7jf0j84X73qCYPRe6w/lET3vUvB49Dvxf0iJ7xZDMeRux/0/wCIJKZAnZ+1S1nAISNDmPdINPlBNSSyzNqHtcZfMvtoLYkuzdHUgCculK4atRxxHZPjBpf6bgvUexevq5ZtskMiWiXNHaUdItajMZPmPAwNF0oTy/INcHJXlMjFSKFSQe8ZR2001kYgiyzSIXOKHVyYZKmFstYS0lyaoz9Rz2BulZs9JbKSS1SdwUZn4Rksi7JqK8xNt7ccLo70qAAAaDKO0opLCOcVd52BamYMie1z5mPO+2/ZynF3w7XfzOjpdS1it/kLF4XeOsD2H3+62490eYpufHqv2O5Re+PVfqhVtNnKsVIzEdWE1JZR2q5qSyjWUhi5MKTQUJUK3CtxhrPEUyKwjNmgvED8Q1+zGL3ovxEYFmMX4iL8RGws0VvK8Q26GB3A7xWv2RJmzGE0FsFAOuUwggVAFaEnPX5R2dLKyFa2cZ+Wcnmvaeoq8dxnHdjHnjH0+f1Lu47CjIqyRRBlThxrzjn6q2Sk5WdnZ0mp0/gJ1cJeQ3WWyrKX6z5COPOx2SM1lrskBXrJY0lgVeYRUDUA6IPrjG3RQ3yyul182JuvUYcdfzLHrZq5VssoKKYzm558O4R7LTUeFHntnmrrXZLJcRpEnosh6IQ9EIRzBC5Ihwjppm4eo/5R5/EQjX7S+8HzX/lE2x9Swdra3uEfzD84NQXqQHmWzL2q14wagWQybyZZisK9U9//AHhvhraJsgrMxGbaKd09lWYmq0xcgeyfw6DwGkIhxLDE6af9Eu0IVotb03esbIVxNhWzak1pnyjQuFgKLPKhQ5gehiPDGRngJsxNd/DX/MLljBe5s6f+iWRS2VYfwXoedVy111hOnmncl9QroNQOyUjqmI1ZYppPstFJb7Dh5od3Dl3R4f2x7Leml41Xwv8AT/g6un1G/h9oXrzu3FQHXRW4/dPOObTft5+51tPqdvP3X9yimWRpZzBEblYprhnUjdGxcMKkqDCpNoRJtEps0BvA8Qx9m5RN5fiGDZeUX4hfimPs3KL8QniGRZYrxCO00ttnwy3ZaVCsRXSoFc4Kme6ai+sip6iSi2vI5detrLOxwgYmZuJFTWleWkespgoxS9DyV1jsm5vzeS02Sv3oXAJyzB8aUryrlXnGXW6RWxYzT3uqWTpr2+WJfTkgqB1VBBNTpWm86CPL/h7PE8LHfmdqFqlHh8ebCtkLOwfp5/7x64RT92Du7yN8eo0FcaZL08v8nL1d/icR6HcGPQGA1LxW4hqXMC5MhFNtIUZsBC5XRj2yAovaXuYHxhEtbBPGSotNBhmZA8c40b+EyxHs92y5a9kTGpmcRYeCk0Ay4R53J0oaeC7CbNJl4DRFKkDQYzUag1qajgf8QceUF4UYvGDD2dSK9FLAO8qprnT3ajXSKeQlXD0Krae65bymIUCYgqCAFqK9k4SBppU/OLjLDwLspUo5S5OWCeCSQy68V/5GOi444ObH1La5L6Mo4WKlDUZ0K0PaRx7h9DnCZ1+aE3U7nvj2C7UbO4QbRIBaTTEy1xNKrman2k+9w1yoS+ixS919l03qXD7FLFy+vKNWDQeU/Wf5RGWgyRNoR/mEyjwMT5Q87BXz0dskFm6rNgOfvdUe1xIjJGOyal6M0TblBo74BHaOcC2wuCmEgVbrVzyocoyamdsZQ2eb5GQUcPIBtHfKWaXidSQagDiaaQOsuUI7Ws5+w3T1OyXD6E+4tq5U9jKmAIx0BzVgdBU748PrPZ06v9Svr9jsOtvmHaLu0WQUo2anQ7xyP5xgha+12Su1p5XZTWi7zKbiDpGyFysR0a9QrUEypJblCnLAmU1EnFkMA7ELdqM/ZDE8RFeMjBsZieIi/GRp9mMX4iC8VC7ttbuikYFPWmEoOQ9s+WXjHT9mU77dz6XP+DPqrttTx58HMr0Qk/W+PT0vCOA+geRIIoaHSh8YZKaKSLKx3lOldlqAGuYBGXZNDlXnCZVxk+i03HOGPV0fpBlkUnLh5qMvEGESqmilN+Y7XXtxZJlE6ShIGZoPnGuvVNR2zTBclkIa8piKaCq1NHqCKE5aHKMnj2xjiPXqHlMBW2WiaaJn4f5hSldY8LJMksy5sgbVOVAxoAXZak7gcdKw+Ojaw7ZYBbDVuCz4AJRJzABEx27yaN3xot0dUktr5BiklhA17bUy5L9FLltOKgB8BqE3KCRXPI+XfDp2whwwZWJHMbDtlMlqKkuQW7RJBBO8A7qeEcyWneeDs+Kiys+36AmssKGArhyI55giuZ1i/CsXRN8WWdg2zkzSVbLdmcmz9qi5H0zhc4SXaDWH0Vu0l9YjhDDACCNRUECg3aGuoEVCGeQ28cCHPkFCVqDQka8P5jHSUt3JyHHa8AM5W5QxYKLLZ/aGbZWGrJwBzUb8JOVPunLhhOcBZTGXK4Ym2lT+peW3Z6yW9WnWV0kzNWXSUSffXNpBJ35rwrWsBHUSre21fmIV06niz7ifeN0zrM+CdLKHdXNWHFGAwsOYJjSpqSyjdCUZLKZDJGZ+vlFS6Dj2dB/RXca2m0gvmsoYyM6E6KD45+EIjHxLFHy8xs3thkddt9uns83oZGGq9tjQ5+6BiES/UTcnGDwkXTRFrMgG5tvbS3a6OYN6kYW8CKgxjeuuq+LlfM6EfZtdyzW8Ma/1xZrbKaU4wlh2Jhw1P3XGh4GNK19F8Nr4fz6+5knoNRp5bkuPVHKdrNm2s7llbLUFsIYcMVP7hkeUZ4zSe031S8SOemWOzO3UyWol2pS4pQPvpzyo0cnW+yIWSc6Xh+gfg7+ZcP8AQeLvvmz2heowI91tY4lulupfvL80LnRZW8/qg2TKXcfAxnnKXmKlOT7JsAheWBuZnAImWTLMYBEyyZZowHKCWQk2cPvW0mbOmvU4S8xlFSQAzVyG6oAj3VMFCuMfNJGWxuTeQC3S60ce7TxGXwjRVLHusxtGlkk7+USyXkCuQsyl6MVFSzVHJVy9W/tMLUnu+n7hNLaB2gbjuhsWLkE3XbZAZRMlnXtAt8AfnFzhLtCx/u29ElqRKZmGVMRw05k+hHKMLbTB6Ib52ttMpFliYR1dUIDk6UNcwNTUEQ6u2zGE8FpsUrZaJsw457O9dAzk+RapMW5ZfD/PssHkW95ZxSmaWfuOV86aiDSIMezW0mBWWaVGYIK4lLE1xFsJFTpnGa6tyaaIuOhNcZVIGZy5R0F8jfkhwFmOHKn1v1g+EuSsk1ibr5biOe/Pvhdi93kOt8l1eTmm88u46/XGM1aNEmB2zA1ScNTmetvOvGHQ3Lgw2fEyqmyk4L51/wCmHpsWCzbOu6n1/JDFJ/z/ALJg2ss9pTBpbMrDRlJBHkIjSksMjSawxuurbIFejtUtZks60UEH7xlN1a81wxklp3F5reDLLTNPNbw/0LOTslYbYMVinrLc5mU5Zl8ASJi95xDhAvUSjxYsfNdBQ1FlfFsfzQ/7B3GLts015rIXNXYpiICqMhU5nedBrGiicIpzzyaHdG1pRZya8b1SfNmTCe07N29xPJuFIyeHNf8AX/B04tI9ZxizQNlvUg/FoVNpcSZtqhN+9BMtLNfDplMViOJAB9NYyz00J/CzfC+a4mmW0q95E0UcKw4GoMY5aa6t5iNSjP4X9ydbpsbigJQcCAywt6jUxeXz+hTVkVjYmiFti0Ocmcld1Gw+hg17VkuLIsQ51ruMo/QKs913lJySZiHPC3xNYXPUaK34o4/Qpy08u5fdYC5duvFe1IRvBh8DCXVopdSaAdND6mvuTfrm2f8Ak/It81gPwul/+0H8NV/7r7mj3heDHq2YDvP5gQSo0SXNhXh0r+pfqQ3hPt6SnmTMKKBU4QCwBNK5E5CsMpho52KMOX8+ipS08Vxyc7KZHPd8o9AnycdkOGvM/KGJ4M8mFWSyZ4fep4AjM+A+EKnPHIMY84NbUwJJAyyVRyGn5+MXHKQMmD2uXRQDqc8/SGQll5AawVjABs840rOAGW1inMudBpkcx40EZppPgrBmdeOuEEuf4jGvkN0UqvXr0L4NFlYs3Y95qzHuERyxwkUaPNGiLTm2Z8tBBKL/AKn9iE9kkq1cS4iKaMqUr3kVgZSa64LwAzOynefnD49s2vozL7f1xgvIpGt2aD8RirhlfZdXvv8AwL/bGesbIrrXpGiBil2yhtesa4AAbQZRHFkCLB2oCzogw7O/vV/F8xGO7phv4Gd/ubsL3COfQcf+o5dt3/8A1P8AXCNMuz0Ok+BGNm+yY5us7R6P2f8AAy4m6RiR0F2Ut5b/AK3xtpFz6MWGJcOh0WcuMkgpF7dkYbjmagv5Uc+RzJ9ksAADz4ZAZAW777D/AIG/tMdPS/HH6o3r/bf0ZzqXpHo32eeR6RqPD5xJdGeQbYN//tzP/shVvl9UFH+xFZu0O4/ODfQvzKy8e20aKugJdlfN18oeugGXT6eX9pjGuyAEvtDwh76KJ5+reELj5ENF3d0EWdE/Rx+5mfj+UY7+0HE//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6" descr="data:image/jpeg;base64,/9j/4AAQSkZJRgABAQAAAQABAAD/2wCEAAkGBxMSEhQUExQVFhUXFRQVFxcXFxUVGBgYFRQWFxQUFxgYHiggGBolHBUUITEiJSorLi4uFx8zODMsNygtLisBCgoKDg0OGxAQGywkICQsLCwsLCwsLCwsLCwsLCwsLCwsLCwsLCwsLCwsLCwsLCwsLCwsLCwsLCwsLCwsLCwsLP/AABEIAMEBBQMBEQACEQEDEQH/xAAcAAACAgMBAQAAAAAAAAAAAAAEBgMFAQIHAAj/xABHEAACAAMFBAcFBAkDAgcBAAABAgADEQQFEiExBkFRYRMiMnGBkaFCUrHB8BRictEHFSMzQ4KSsuFTotLC8RZUY3OTw9M0/8QAGgEAAgMBAQAAAAAAAAAAAAAAAgMAAQQFBv/EADYRAAICAQQAAwYFAwQCAwAAAAABAgMRBBIhMRNBUQUiMmFxkRSBobHwQsHRIzPh8QZSFVNi/9oADAMBAAIRAxEAPwBtunaMPM6NpZlHOvWxLX3QKDLnzji16yO7b0Hhlu1sCdfpJar7QYEEHjwpzjQ7Me9lFLkKnmtCwxoRmVGLxAFaxdnPfK+RaK62uqqEFSAwFGBFADlkfSMs2ktqCXqEqgOVMiKjvpuiNEF3bSecUkVIqWqeYw5+sY9XlvIEuAbaCcFloqviJAjjaWLc22sC+yO67GpWjZs2gi77ZKXHSKwALs6/2hlIoaV8Ie9bHwU0E4PB60XY6NhpFQvjJZFGkyX0fbFIJS3/AAkxkxZ7eK5RJ0vzI4hM61Whx1Hag3AwuMKY/EiZYNLvielVLHPjDXpqpYaRQKkzEaOcic4a47VmJFwxys62YIBLArTxjjTd7lmQVkotcdmEliusW5CGizlnq0pWMr7GRb24wQybtlGtVEM8azhJjKkn2w6w3LJVSaCpjtQojZRmcuRkV+ZNLswXQARwZ7lLDNMYpdExlZVhlumcIKeeyJ5ZnDlEoj5p9FyIJszIk6CHajUu3CASwVNzXkLQhcLQYio503wvUUOmST9AYS3CD+kyyu81VWtCBHe9jWxjW5MVJcsVVubDRT2uEdV6nPPkLzgtLMvRmk1SBSMs3vWYMpvJBaZilurpBQUkuSYAZ8hsyu/dGiE10y0/IX5wZWjoRxJDCwss5iMwYzThFPgHBI7QKRR9FTbnlMQ2EVyPA17/ACiS0sJYlgduaPWu5RMlshp1loQRUZ8IY9NuiDnDF+yXXeMrGpnYxhopGHCKCgqlBwjLjUR4xwFwJ19bSzZU5mnVQ1PVIHIUIAGgG7hzjNFWWSeOwsPyHO5tp7PP6KX0idK0tXABNDX2QdC2uQ5xpy+FJclpPGSPbCZK6Kj9oZr5Z/CMGr8R2xUevMXZ5CPc0p3mDEThrlWK1EowhwuSscHQJd0SyVMt+uojz0tTNJqS4KUc9MS9ob+nybXrVhkaR2tJpKrNP8gk35h0ral2XOXVjvhEtBFPh8C8IMskg2kgzD4QmyfgLECnJeRi8tmnSrJmvLURKddGXEuyShJLLBrrntKYGlRvEMugrI4F5LqZdUu1HEuXGMUdROjhlxi5PCFu8bB0Tla1pHTqt8SO4ko4I5TkRckmCM2zE1XJV9d1Y5utjKKzEZXGLliQ1LLAGWkcvLZujBRXAvzL0AmsACRplHQjQ9ibOdKXvNotZbAANU90Ic5dBxxHEghbSp3iAk5NcmqNsH5hklKiOjoNK74vL4ClJI8FrWJptL4m6Oei5SwDMo0jJalDjzIuSKx2JEXCoAFSaDnCZ2Sm8yZaikLu38tZdmabTrrTCe86R0fZWZXqHkxdq4OQSL7mG0S5jjJWBPcDHr7NPB1OEfQzJYOi7Zz5VosyT5NGwkVprQ6gx5r2fGdN7rnxkZOUX0JM+QHUTJR/EvCO1GTjLZMV0b6AVOdIHlvgvGQabKRiCw3iGRlJJ4BWc4H6/bhlNZFeWq9VQajeKRwNNrLFe4zfbHSi1HKObzbPU5R6NT45Eo+j7M9VBHARrg+DQwqWYdBgs1fWKl2QotqNm7PbVwzVBPsuO0p5HeOUJsgm8rstNo4zeuz82w2kKakLQo1SKivVodxB+EZbJcOMuzVB5Gi/5jTpVnY51opPEgE1POMbfG4RcsEUh8AHARhktxlUnkN/X0roj0demruhP4Ozf7/wjfIP2XuFZpM6d12O4xn1uslWvDr4QUGpPAbf9xypcsuvVpuhGl1dk57XyDbWo85FuxWwqaqY6VlSawzOM9132WOFt8cu/SqKyhkbWiW9LuVVLDygabpN7WScNvIDccty9A+Bd/HwjRqHFRy1ll0rLKu/bVKkzynarqdc416audlW7oOcTzWOq410gVbiW1iGiW6bJMZwUGa5wN9kFHEiRTb4G6XfMvEJbnC/A/nHL/DTxuSyjdG1YxIn+yoisVUbzA75SaywZVxjFtIVrx2gOagUjo1aPzZgk3Lso5t4OTWpjbGmK4wVgmbaC0Up0hpBQpjHovLfmR/+JLQBTGfn5wUNPCMsoJttYyG3Ztiy0EwYhx3xmv8AZ6nlx7GQtcRtse0Eh1qJijkTQxyp6W2Dw4mpXRYRP6OatGwsp3GhBhanOD44YTlGSKi+NnbNPllCiLwZQAR5Rp0+uvpnuy2BJQaEY3U1hSYuITEYEUjufiI6uUZYw0ZnjIiS7S8pyRkCdI7rrjOOA2sl7aZMoS0mrMxM3aXhGOLm5uDXBeOASY4cQWHFi/MtpO0s6XZjIHWFKA7wOEZJaGqd3ivgZueMFjs9dM7osTS64sxWEarU1Ke1S6CjWmjp1y2sMgoa5ax26nwWy3RocmUbkxZCMxMFCj+kGxBpKtSrBsjvAIIr5kecYdUsLIyEmhVvW8FTopI6xSoJ4kKor/ujFKDlAl3KQPb1ZZdSKV0jNWlvwZduGbbK7Ot+9ffpA67Wr4IlTnjgf7isLSwc8jHn9TapjaFLO5dBF+WLppZWtIDTW+HPI6+OVkT5EuzyXKzKseUdeTutjmJlSyD262KGrIRiIbXU2v8AUZew1W8rROYLWg4GLdFNayTgxb1msejVGDcREq8OK3N8FxWCCw3ZMlkGamIk0zhtuohNYg8BOWRwl2acqhQi4D6Rx5Trcst8kcXg9In/AGViGFQ1NNYpx8dZT6Krk4S5JNorDKmqkwnC2VG0NDuMVpbZ1txXKG3OOMmbRZpsuQcMwt1dDw5RULISt5WBbUtmc8ClZLvaeTTUa1jrWXRpSyZ8AtqsDoSCNIbC6MuiAeMiHYTJgyZinUUitsl0TAFaFppD4PPZYP0hhm0hMlucaMfOFumD7RAmRer6FjTvhctPHyRBjuyxLaBlMFeBjnX2ypfREsvAubWbEzJfXBqh4bu+OloPasLPd8zRiUVyJqWOZUgA5R2XZDtlhNkDVC6k7oVZjGQGguaHksDTQ6GELbYsZImnwdJuTa+ytKXG4RgACD8o83qfZt6se1ZQ+DSWCLZS8sLUGYOdPyj0sZ7WFKOeToklgQDG1coWbg1gkyjSbNVKYjQnQase5RmfCI5JdkUW+jnG120dHKsMOJKy0rV2GdSoGS1zBYmo0pGGbdnPkO2JRFiyzVorTO0o3aZkmgruzA8IzWKTeI9C32RXhfnSzUX2QRFw02yDl5gS5eToV23xLOFCVVQtI83dpZ8ySyzM03Lk2te2EiSSoOI7qaQNfsy2z3nwPrm4LBSC/wCfaXKg0Wu7hG9aKqlZxlgybfLN+iKOCJTNxJUxfhznH0A5Y3WWQrICJdOIwxy50ahSxhsalHBVbRWJSAUGFweBWNGnV1f+6nj5oGzblbQmWk0CWXUaAEj5xnk4PKiypwl2HiUjnC1DCMyhyi4RjKWGT2eUVqtagaQE5Z5HQi03HJ6ZY1Y1bMiKjZJLCL8FPls2tdlE1cJi65uDygrK1YsG8qXhXDrQUgXy8hRhtjtKO2Xc8tzNl+KiNtd0Zx2TMU6pQ5NHlNOUkoRFqSrfDFYb5Fu8bkmpnhOGOlVq4S4yFhpFaLvYnJTWNPjRXmQHtNhZciCIZC2L5TIBvZ+UOUyELSoNSLMyrIzaee6KlbGPZDyTnlP1SQQd0XKEbI8omBsuza0TE6K0CoOWKOTd7OcJb6g1Y8YZU7azJckoLIK1XrEZxu9nxnYm7xuU+io2RVpUwWkpjVT1hwrvjTr3GyHgp4b6ImXG2Frkz2WZKGozypGLQVWVJxmKm03wJtqUAx2INtFxlwNFz3gENQfCsIkmb4pDp/4+log6pZshQfOkGtTJcYDWmT5yQ2/bx0QkFQBLExnoNK4SklW7ZDUUmpoTWlNThbZLGBcqox7Ea9v0h2i0OFkK0oqSQ4dsbgIR188IzNR7unOHOtJbpPkuMM8FHs1ZGmTps2YSaI7MxzxMzBTnvqXNT3wvU2YhhFyW2LbL+w2Jp+M6KNIw2XKnC8zJngZV2NlpIEyY6rvqxC+p3xz17QtstcYRbRe1vlEMybYZaYVWZOemoIRR/M+dOYBhqqucs2SSXouWX4WOZPADZ0kk1EuXi3Aq03w6/VbwQQ+eplFYivzf8wHCMX1yXMubOIoGMtfdBCDwSWB8oxT1Tfbz9ByqN/sjEdZ5h7yAP99YzvVS8v7heEjRLIi9ma6H7s4p6LlBrV3L/ojriWNkttsTsWjpF92bhf8A3DONMPali4kA6Yl9IvQutJ0rDUduXmM/eXUevfAzr0uo5lHa/WP910LlCSWBHthmy7W6JNxYaFSpyowBHjnmIZZRXCGHhr1M+31L8Wpko5mEvvEcrwoy91LgDLzlBS3rOZwtMK7yYU6KlHOcst2PrIVZLzXGVxAwidEtucAVzlCXyD5l4IjdY5EZRdMfPBpdqyL9r2pQTcJYYa0jUtBKUNyXIEnKSGWTMBQFcwRXKOVKLUsMcuI8Gpm7iIvb6AeLztkjcSFGeEeUTdIb4cfQX70sZd+zG+izZHs51mdzM2bZ9W7a0ESWrkvhYyuqcnybzdmLLLUkqT3mK/HXt9j5VQissXrdZJYyTLkI1V2zbzIwylyLF4WcBu+hjsUzzENPKBOjh24vJcXVJQgknrc4y2ylnjoKLJLBbBZZhAGKW+TiAuqd8MvhroPIHfkyUX/Zdk504Q3TKxR9/sW+xfny1rnHQhKWOC1kuLRe12yCvRtMtNVoSi4FVlqNZlMQOWgGh4w10yfbOlGDaykLt/bSJPQrLs6ycVcRMxppPXDLhqAEpSmVagkQ6FMYvKCWV2wBprTqNNd5hGmJiaZAb9MgNOEVKTjxHg1VVQlHLPS0FCdK5QDfkVLCHbZuySRZi06f0eMgiWsvG7S1HVNagLiJJ35BTGa3Z1nn6GG6bk8INtN+KFwWaQAB7c04ieeFaAesZFTDduk8/X+YFbG/IobU82c9Z0wnktWNOA4eMPUoxXuoNRl5kMoOxKy0NNBUEjXnEk4pZkxOyUmOVjVZSKGyNAKCmJj9bo41jlZNuP8Awb4JQjgsbDImzZmBV6MAVY5FhXQFjkCdaZ86RSpi13l/oFl/Qt7JszWvSUJ3EnHlxOLLyEaoaab64FucUW8u4JdAAN2dBl6CNcfZ0n5sX4y9Ae0bOyhTq0JNAaFSSdOsKfGBs0Elx+5FYmD2i6Z8pWwuxFNDSoPBTwOmemvMKWgsjLGC96fmU1kuuZKQTJyVcM2IgAOmJiQKaOmehzBqAdAbvamnBrC6z6fX5Cp156LeTcXThZspq1zxZYeYpqDyIhVPszVTWONvqZtmC8/VLFaMUFRSuZhkP/HZJ5lZgvasYKxdipAOIzXryIEdJey4JYlP9ERQSN7RcMhVq0x6cSfyEKl7M00OdzCUM+RTpsvd8xsnxH8TflDK66OlN/z8g9sl5DJIuxJSBVmMqjTQ/EQi32RpZPfJlJtdEM67hNFBaAfKvoRAR9laf+mS+xUk32bNdM8CizQfMHzOKKl7Cg+Uk/uibn0VFuuy2pmrk+CTP+Jhb9jwXcH+Tz/gDHmATrzvAdUCSDpVw8v+7q+sZX7K00H7zf0fA1WMGtNktWTT5heufV7A5CmUJthGHEIYXqZb5SBnlVGRhCljsyZKy1WEu6gZk5RuqtUYcj49Gltu0yjRtYZXerFlBBd12BirsBoITdclJRLj2XVh2clCUJtesVJNdO6Mduus37PI07Pdyc9vuSem6goKx6DTSXh+8L4wVdusj4o012RwEsFPap2Mk0UfhAUZaUAjRCO3g7Nk93y+gA6nhD00ZGmgqwSCak1CqKsfgo5k5DxO4wFjSDhLHJZ2KxPOJyyFK6Cg4Z+XnwjNOyNayW902MSSN7OByUVOWgqfLSOdK3PSIq0ieXZ5fuu/eSfQZQt2S9Ugti9A+VRR7KDwHwjPLMn6l4wE2EtMNJQoKV6RhWu4YB7VTkN1d8VKvC9/7L+5S56G64bjXrNRiSQOkOEs1NaGmS14CmUSuuVrwuvRFTagMVrmyrMheYQO+lSfz+so7ENLGlZkY5W5Ee3bfzCSJclQK5MxxHXcMgvr3mAlqMfB+oDawa3ftfeE98EpSzHcFSgHEk6DmYqOo1MniM/0AbOhXWJ5lDpnRnrU4V6utaDMV746tPiOHvtN/QpFbOts7pEM0yBKBq6rMYtlXCM1o2eEnMaU0riVZqIp5m19EHlJcB00S7QrFGDAgq1Mytd9OWo7oy3U13JzreU+Gv59w4T8hXslqeyTDUHCSOlUVpynLx481rvWMGk1E9NY6rHwMlBSWUGWnbGzISCcwSCKHUaxuesy8bWZtzRAdtrMdK+UBPVv/wBSlNs0fbGzstCD5CEy1LccbQtzB5N+2UGqpn+ERn34ecFubLRdpZZFMJ8o0fjG1hoHcekT5bnqr6QCkn5Fqxss5doCjPKNELtpbZl7xpoaw38W10ysozLvcEUYA98EtYpLElkHKIfs9mc1UNJbihoPFeyfEQG3TT6zF/Lr7dA8AtruEkE0WYPel0R/Fey3pGa72Zu5XPzj39umBKpMqP1b0f7QVIXeBmv411WOTdpbYppcr+dryB8NrhFJb6PMxM4IO+LqzGGEitjyWkyfJlyiFbdGVV2Tsy0W4NGbstEoyMLvQmuVYq+qxWZihuMxK2/JMnoqSVxTOMadM7N+bHhFqKwKz2SaKdXPvEdVSrfmTAhNlSuv1nHY7OpnhB1y3PNtM0JKXPtMxyVFGrudw+Ogzhd10KobpsFPMsIv/wBUh26GQapLqWcgddtGmUGrbguigZnUnE9Q0t9nn0v5+rNfgZ6Lix7PTFSi4RvJ/eEk61NQKxis1cJS97/BaoaXBOl1zh7a/wBA/wCUC7Kn/wBleHMIl3JObWY3cqhfWrU8oB3VLyKdcvNllduzHWBwl2GmLr+NNPSA/EOz3a1n6AuEY8yf3HOwbNnWZpvBzJ3Z+GWZMbqPZls+bfdXp5mazUxXw8hl4W9LMuCWoL8Nw5tT4D01jfZbRoY7YLMv1/MxylKbyxKttmee+Oa5Y89ByUbhHDt1U7HmRWDFl2f6Rgo1PLTiTEp32zUI9srAyWmfZrtkiu/RR25p4twX0juqNenjj/t/X5FISb52stlpqE/ZJuVeHMxms1DsfvPj0RUuEVcq7LQ+bMx7yYyysh6EiuC3uSz2iyzRMlsa6EHNWG9WG8RdeqdcsxCwPl4S1tMkTUFHXVd495CeHA+PKH6muGpp8SHa/QdXLnDEa13Sk16Uo1OrlTEo9k/eX+0U9kxkptco89rhlXVvGUbStnVAEFKTM8U8BUu4k3wIW0KlXYi7hFYJgJWSoyoPSL4KJZUzCchEUmiImm2qoi3MjYMZ2esL3cgm2LhBZITyJlIZGREHybSVzBjVVa4vgIOWasyhPVbc418eI5RtThby+H6li5f+yizCWlgLMpVkFArj3k4HiPo5NRo3y4d+nr80C0K0+5jhpn5RylPDBlnBvZ7lOHT0gJ2clw6JBcp+gYHxQjR7kPE+sWriHMrrulpmOgxdGMThdQPvMerL72Ij0c59eWfU2QeVwOezEyRNszGZPFksqsBMlSQ7T57daiNNoAxotaLWikaAwh0RUm5vL8v+F/dj4trGxDHsTZ5b2r9kmGT1gFJqcGE0BPHIGOW643Xxqnl5f86OnqW69Lnz4Oim6JegqO4xtl7A07fDa/P/ACcVayzzNP1KnFvP/EVH/wAepz8Uv0/wX+On6IkS6ZK5la82Nf8AEa6/ZGkr5az9WLeqtlwn9hfvna5ZZaVY0WbMHtaSVOhqV6z034QQN5EFPUQqWKkkvX/AO19zYnHax0m450+ZNmZgIgEuVLrkcKKSGP3iT4GOfO6yxZj93/b0Ez1CXEehmu+as5BMXMNnnrXfWOU1LLz2MhKMlwFiyDhFOLDwWN1SggmMdw9ACT8BHX9kw2qc3/PMXNCTaLO1omtNepJOXADcByjJbe5ybfmTAWl26ACJCLYuayyylWADWGKnHLDNiFXgBzygG4plmbHfSS2zIKnJgM6jwh9Op8OXPT7ByQ7QXdmryzqQUb8Wat509YTqa/Bs3x6f7GyuafLAbPbC4ylsWBIYCnVYar9cYVZGWfd6YmytRlgnUTjpJPiwilXYwMI2+zzz/DUd7RPw9heEeFjne4nmYn4ewrCA7RYrQGBCLTfRoZGmeORUoc5RI4mL2pbd6msJakhmxAxmAntEd6mK3MB1myTyD2lPjFqTBcWgqXa84NTeSiwlTI0wmgkSJMKmoh0ZuL4CLiyzw4o3hy5j0jp02KawymgS9bKocnTEMXjv+uccH2nKNGp97qSz/kGT4wBiWoyrHOlqam+GVGSSwTJZa8I1wo3rKYe5HhYxxEGtMvNk3oWLNPCZK/U06MrKKciFw6jnUQe/L3NZfq+R8dQ1wBTdnbBNmvOnTLQ0yY2NsJlIuKgBKgDLT1Ma/wAYtq3Zf25/P/gOOox0v3GO6p9jkFTKaauH2WCvUbxWtdOMZ4+GrlfHcmvLCa/cbZrfEj4c2n9yztO1A9gMddyj4mDt9o6iT9x4/L/sTGNS+JlPbL5tMwdWYE8/+nWM/j3Sfvzb/PH7YHKyiK92OSlN1rMINonTZxGdCxVPBR+cH42Ov8/uJlfJ9cAu0t9iyy1lyUUB64qCmWleZ5mDrXivlmSyb6EazPiLCueZEaprakzOy62MvWbJmjESUrQjhU6xm1lcMKUey1La8o6sLYIw+IjeuSW7LyDTJkvXCqsRxFCHp3BlPdWOv7Oktsl/PmLk+Qe0ykkE4iABmCaUK7jWET0qqlh/l9A02+gWVeSzBWWykcaxfOMLgmyTPfZZj+3lygVTKTKaYVJuBNWqx55w+Okz2DhB8q65Y3Q2Okgi8hE6yhpZTdQ4eR4QdtCnU4fYKMsMWpr9BNl2jSVNCrO5E5JM8DkeRjnaae1rd0zU14kMeaGZ5I3R08RMmGRZiAaRZqK74rBDR5NYmzzKfobLZ+UV4SLNjYkOoEU6q/NEw2C2i6JJHZEJlRW+kXhlXadn/cJEZ3pZ+RTSKm045FcRy5whwaeMFxo3dEdk2mlE06Ra8CRDYqyPLQMqZx8hqui1LMIw68I6elmptYAAf0k30LKJLEZNjXxFDT4+UJ9r6R6iyGPJMz2ro5xM26ZuyIwL2RFdidr9SCbtvaPZNIfD2bXHzCUX6gh2rtR9swz8DT6F7R/NnP1WMRoPfZvrOIQ2k2XOv5wySwsCocyyEpJ+s4Vg0G7SeXoYosiNn5ehiEK+9brWYuY+MVulF5iIujxkT/1OtcUuYtVOak0Ma/xMsYlEz7mFUZEZcKqn+pnUV5wriUk88+gI33E+JQuIMABQ1qSIwyfvYawa6Jt8BqsZLCaO1WvqcvLKO3pYuEItdjEuQ+8bHLt8qgTFQ4jJY4WRt8yS3A71NQeAMdHbvWV9vT6DF7pFcl0yl6q6jVWGFx3r8xUc4W60xqm0hmWQBpBqOBLPFCIhMGCxisl4NWNcvn6iJ2QCtlkEyU6EZZ1G7ra05Znuyjm31Yzj6j6pYYPsvay8ky3NZkljKc8cPYfxWnjWNtElOBV8NsvqW5ENcRSZGZkLeEEk2YVwTFrAOCXFBYKMExNqJkxhEV4aJlmrpUUinBkyBW27lmAhhWvGFyqT7GV2OLyjnO0OwDTG/YLVjuH1kOZg61JPBpnZFrLHjYDZc2GSTNmGZNPab2EX/Tl1zbm2/dGuFUIPclhmCb3PgurfapKy3mzwpRcqMA3cADvMRuON0gWiCyybG6hls0uhz/cy4idUlnADSQSLqsj5GzST3ypUEq635InALP2Hu9zU2WWPw4kHkhAiPT1vyL2ooxZfrKPM7QjSZIp9CDhHkXN4RstlP1SLnyy64tI3+xniPSA2jOTb7NTMkADuibCZE++dqaMUkqaA0Lnf+HlzglRntip2eh6y36GOFSWI1xaE7xGd1WQ95+Ylt+ZHa7pkMS5FXbOgyoeAgYam1LHkCzLAfZ2l0ZUDAkmhJ4DLdFL/AHVLtglrs/Zys4mqhaUyoM6ZEwmy2OFnI6l4kMrWYNTkKR6bTxWxGlB1lkBaEZERqSCzwWLykm06RQSNG0YcwRmDzEMaUviIm49ED2K0JnKmLMX3JuTdwmrn4sGPOAdcvLn9w90H2sEL3kU/fSpkvmF6RPAy6mnMgQttL4lgJVt/C0/58yazW+VM7ExXPBWBI7wMxETi+ipVzj8SwTmkXiIPJjDRgdx6p8dPX4wuytPktMXZoNmt6nRLQvRtw6RatLJ7xiHiIyUf6djh6mqX+pVn0GRXrwjoLBjwZNnQ6iLdcGTc0a9Co0EU4JdE3MxFYLMVisFmREwURTJyg0LCvCtT/SM4vDKJpctm0Bpz6o/P0goV5KbwS9Aq5sa/dGQ8d58YdtUQctg9qmlqcOHCAm8lorL9tGGzTP2aTeycD1wkhhStOBz8Iz3WKEOVkpibY9sLx7IWQqjRVlUAHAdaM0tc4rjH2EqTbwHptReO8y/CWIU/aNnk/wBAuSwkbT2ymYln+Q/IxX/yV3y+xfIkptNO+h/mE+CvUvJ5dp5pbT0/zBqnEexT5kGrtQ/u+hhDo+Y7czY7WP7v90RUv1Lyyptm0D2wMimiKQCB7R1NTw5Qcq/Cw5eYm2b6KqYGljIVJNOIA4mLW2b5FYyDsTJd2G8Ajd3/ADhuFbFJhYyTSr+qMia8OIhctHh8g7cBVgvyjUOh1EKt0mVlEwNlyzpcwVABeoyBpHJ1EJweG+C0kNOzdrFos8uYNSKMODKaMPMGPXade4kakWypGjBZPLEUw0so3U04xMsrB5rdhoDXhoSPOL8bHDJ4foQ2uyWad+9ko3eoPxERquXaCjOyPwsFNxSP4c2dL5LNcqO5CSvpAuqD6bC8afmk/wAjX9TTAOrasXAPLlH+wKYHwOOGmX40X3EEvi5bZOADPIbNSCEeWwKkMpr0pFagboTPTSk1LHP1wMrurj1lfqSpZLfvlWYcxNmV8jLPxhypnjr9QXOnyb+wSkm2D+HJ/wDlb/8AOCULF5fqA3U/N/Yk6K2H2ZA/mc/IQW2z0/UHNXqzRrvtTazJK9yuf+sQLpmy99a8mTJdkz2rQe5UQepBMEqn5yBc15RN/wBXSh22d+TOxH9NaekFtiu2Dul5E8oy0FERR4RFKK6RTy+zfpiYJSbKwaT2yi5dEQI0KZYBeM9VCq3tmgHGgLH0EYdY/cwRlakiWHOQzjm4W0zpYmFJLlwKURxKsuXBpRII7WJBu9RAqbFsjk3YhqafCGzswkhMMt5CVuuWeH+2E+Ix4HfFz/sJnRKC+E4ezDKrVvW7ovkUbjs5ljCgLEisyuRUjcAY0aqam8y49BEuS0mTGQ1UFk1Ipp3xlSjJYfDKKu8rwLChWvDLdGqmlReUwkijY8AR3xuXzDLS7rmtE6hRMtakgDvhE7q48MbHTznykPezmzFolTFYvK3Vo9cuGkcvVYtg0l+wz8HYmAXZfrXZbp8vtyGnMWUagOcQdOYBAI30jqaS1+HHd6LP1XBqembjx2dZsloSaizJTB0YVVhp/wB+UdDvkyNNcM3ZyIplxZ4NWBDN8EVghno4spI80kHWKwWY6Ic4mCGlqmqFox7t8IuaS5Dri2+Aa7Z1SQGJGozOnCJRPPGQrYY5wWAY8T5xqWRGEbYjxi8srBisQrB6sQswVisFHsMTBD0EUeKxCA9snJKRpkxgiKKsxNABAyaXZaTfRz6XeYvC1ljjWTLQ9HTtVenXIO8jdwjmaiSk+ei7VsWGET7jmq2NHMxKailR3ikIdeIZXJkcXuyQfZXPtH0/OM+UMNls00fxD6f8orKCyV7SBpiP9UNhyxFssIlWzADtN/UYqcssuCwiZLKv+ow/mMBkMlWxkjJ38zFZLTIJ1yKxJJNTqc6mC3YKxkhtd01GHUUoBmK98BGL3ZiLs90XL1uIySgYOMVaBSWPjwjXG2XKeC8MqrVYwmIsHyFc8sobC1ywlgOCy0G7P32ydXI95OndFX0+Z2qZLocVM1lDqtAoBxZgkcaDM+MYPdzg2JYFLaGyMHExmVsWVRlp9ekbKJpraiSg85D7ovG0WVOms0zDnSbKYYpbGmTFNxPEEHnBVaqVdmx9eQ2/Q13Q3rhjvcn6QbNOAE+tnmbyetKJ5OOz/MB3mOlG6Eji2aO2HllfIbLNNV1DS2V1OjKQy+YyhnfQjrsmEDgvJsItImTxi9pWTDCI4kyVN5WUsco5+prZtosS7BLqlMrGu6K00GgtROLRfoY6KMDNxF4BM0iYKyeiFnoso9EKMHeTkBqTkBzJ3RCCdtH+kKzyAVs9LRM4qf2S/icdruWvMiFztjE01aWyfOMI5dtFtLabc37VqqD1ZaCiAnIUGpPM1jPKTlyzR4ca1hD1clh6IzMiKPgBHCUMFfGkc3USe/g59r3MtZNpYNVDRhruB74pTcfeRni+cFtKwTtwSZ6N+Rg9sLuuJfoxhHLsjmvUpQ0zy8uMKjp7JZ4LE2bY5bA9Zh5/nDIPbHJlm8zSRiXZNwmeYb84U5fIesE36tP+qvkfzgd3yL4MixTBpMU+B/OJlE4JZUlt5X1imiiw+ydEqzDm7Gkpfi5h0U64bn59AuKbyzSzSXqS2ZJzrGSyX3CSyym26kr9kfIFiUUcqsN8N0XFyGwjmQq7PzrNIKgy1eYKHG5JFd9BpQRvvds+U+PQ7FUK499jNP2jGM5delMSmndlvFOMYJUtrJ0K4r4fITL8tL9MyNUAtiWuhrmCOW6Ojp4R2KSM902p7WX9ydUKGzSYoFe/5gxztT7ze3tHXpi1HjzALfYTKmld248QdIfVb4kExOzEsktinvKbFKd5bcUYrXvpkfGDVs4vhhT0lVq96I3Xdt3aVAExZc3nTo281y9IdHXyXxIxT9hxfMJYLyzbfSD+8lTUPLC48wQfSHrXVvyMc/Y2oXWGWVn2tsbZdMF/GCvqchDY6uuTxkyz9naiP9P2LWVapTiqzJbDiHU/Aw7fHHaMrqmu4v7GCK1pQ9xEZZyTYai12es0qlT8YdThIGzLYQEh2UKeTxFNcu+LyTDBbdeciSAZs6VLByGN1WvdUxWUWoSfCRTWrbiwJ/H6Q/8ApJMmjzRSPWBc4rtjYaW6fUWBTv0i2YdmVaH/AJUUf7nBHlCnqql5mqHsrUy8sfUo7w/SLaGykyZUrmxac1OXZCnvxQqWtj/SjVD2M/65fYU72vCfaT+3mvM+6xog4ES1ogPOlYzy1M5eZur0NVfwrkAtEghCeFB4k6QuEk5YLuhiDYdsJdJn22QlKhXExvwy+uQe/CB4xsrW6aRxNRLbE7e9xqFAXIgeZ3k+MHZoU1mPZzclatzTcRyFOJIjJ+EtaxgXtxLISt3qna67blGQ8Twg1po1/Fy/QYEy0E0VNHzNCD1e4HfGlVeIsy5Lxg5WhO6cueep/OOXNY4wZqstuRKC/wDqL9eMKwvQee6Vx/EX0/OJhehMnunf30/2/nEwvQvIXdUl5s6WhZCC3WoFPVGZ08vGChBSklgpyL61gzXDggAky0roqLoR30r5Q2Sc5bvyX0AkLd62/A7EzFCgkaD4xm2b5PgbCLk8ISL62pM5cAJC6kZE1G+sdGjR7OWbY7ILESglzCWyNSTGySSXIcZcjDd001BYZ0pnSopx4xz7o8YR06J8rIftRYMcqXMFCy5EqfZJ3jvp5wnR27ZuD6f7jdVVvipLtF1s1LDKZD5ZBkJ1z3+cYda3F+LH8zXTY4w48v2CLxu8suFh+0QZfeX5wqm5ReV0/wBGaHtl7y6f6MXglDHQzkOKwFyEhMmaohBlwvcHg1MoRe4mCJ7MOA8hBKbKcUzXo6aZd2XwgtwDqh6GCze8/wDU35xef5gHwK/Q9Vvef+pvziJpdY+yJ4EH5GDLJ1JPeSfjF+Iy/Ah6GqWJRmFA8BFO2T8wvCj6EokwO8mww8uIpFOIOVhqYhonsdiZ2ooz9BzMBZaoLLFtY5ZDtIVTDKTPDqeLcfjB6PMs2S8zBrbcQUUdM/RXcAkSemZevMAFd9NT8o7Ojg23N/keZ1M8vaPVI6BmMFYpohX2+zSKVmCoO41IPeu/xjNb4NfMgk2VM2/lQ4UQBRkK/kNBGCftDDxFcfMps5Qs5AKByPr8MZZKTecAQjhGemG5z5f4gcP0DwYFo+8fL/ETb8i8EotFfa9Ira/QmC62Tes+oPssPEjLfyi48MVY8SihnvWai2TpFyCqcNOIXAPWND2urKCa6ONbVWhwqggipJzFKwelgtw+p4TFZACRnrHRbwGuSxstjB7J30zyjPOzHZorhnoNAaWaAnrCh58oQ8S5NsMx4Rb3dbyqkZUpQjWu4CMdtKkzo124hydQsWy7TLKk0Gk4ftE3Ag+y3IgDxod0FDQOylv18jkv2hs1Gf6emYnSellggUdeOoYaqY8vzRY4SOrXZ4c//wAv9hUvSw0o4GTajg28R1KLv6X5HTrafu+gDLQiHtpmiPAai1hDYTZ5pURSIpGhSLyFk1MuL3F5MGVF7iZMdHE3EM4ImSZPBIrJMm2CmsTLfQLkkDiYriqEMKkVBBFRqMoY4yg/eWBcbI2LMXkmsthLtQDxgJ2qKywJyUVll80gSUwr2iKs3AbzGBTdstz68jGp+I90ukUmzlxG22oZHADiY8FGg8Y9Dp63LEF+Zw9ffmTkdtkSgihVyAFAO6O9CKisI4TeTeCIeMUQitEgOCCMoXZWpxwyCfb7rdXIEvENxrHAt0s4SawFwJRWR7jf0j84X73qCYPRe6w/lET3vUvB49Dvxf0iJ7xZDMeRux/0/wCIJKZAnZ+1S1nAISNDmPdINPlBNSSyzNqHtcZfMvtoLYkuzdHUgCculK4atRxxHZPjBpf6bgvUexevq5ZtskMiWiXNHaUdItajMZPmPAwNF0oTy/INcHJXlMjFSKFSQe8ZR2001kYgiyzSIXOKHVyYZKmFstYS0lyaoz9Rz2BulZs9JbKSS1SdwUZn4Rksi7JqK8xNt7ccLo70qAAAaDKO0opLCOcVd52BamYMie1z5mPO+2/ZynF3w7XfzOjpdS1it/kLF4XeOsD2H3+62490eYpufHqv2O5Re+PVfqhVtNnKsVIzEdWE1JZR2q5qSyjWUhi5MKTQUJUK3CtxhrPEUyKwjNmgvED8Q1+zGL3ovxEYFmMX4iL8RGws0VvK8Q26GB3A7xWv2RJmzGE0FsFAOuUwggVAFaEnPX5R2dLKyFa2cZ+Wcnmvaeoq8dxnHdjHnjH0+f1Lu47CjIqyRRBlThxrzjn6q2Sk5WdnZ0mp0/gJ1cJeQ3WWyrKX6z5COPOx2SM1lrskBXrJY0lgVeYRUDUA6IPrjG3RQ3yyul182JuvUYcdfzLHrZq5VssoKKYzm558O4R7LTUeFHntnmrrXZLJcRpEnosh6IQ9EIRzBC5Ihwjppm4eo/5R5/EQjX7S+8HzX/lE2x9Swdra3uEfzD84NQXqQHmWzL2q14wagWQybyZZisK9U9//AHhvhraJsgrMxGbaKd09lWYmq0xcgeyfw6DwGkIhxLDE6af9Eu0IVotb03esbIVxNhWzak1pnyjQuFgKLPKhQ5gehiPDGRngJsxNd/DX/MLljBe5s6f+iWRS2VYfwXoedVy111hOnmncl9QroNQOyUjqmI1ZYppPstFJb7Dh5od3Dl3R4f2x7Leml41Xwv8AT/g6un1G/h9oXrzu3FQHXRW4/dPOObTft5+51tPqdvP3X9yimWRpZzBEblYprhnUjdGxcMKkqDCpNoRJtEps0BvA8Qx9m5RN5fiGDZeUX4hfimPs3KL8QniGRZYrxCO00ttnwy3ZaVCsRXSoFc4Kme6ai+sip6iSi2vI5detrLOxwgYmZuJFTWleWkespgoxS9DyV1jsm5vzeS02Sv3oXAJyzB8aUryrlXnGXW6RWxYzT3uqWTpr2+WJfTkgqB1VBBNTpWm86CPL/h7PE8LHfmdqFqlHh8ebCtkLOwfp5/7x64RT92Du7yN8eo0FcaZL08v8nL1d/icR6HcGPQGA1LxW4hqXMC5MhFNtIUZsBC5XRj2yAovaXuYHxhEtbBPGSotNBhmZA8c40b+EyxHs92y5a9kTGpmcRYeCk0Ay4R53J0oaeC7CbNJl4DRFKkDQYzUag1qajgf8QceUF4UYvGDD2dSK9FLAO8qprnT3ajXSKeQlXD0Krae65bymIUCYgqCAFqK9k4SBppU/OLjLDwLspUo5S5OWCeCSQy68V/5GOi444ObH1La5L6Mo4WKlDUZ0K0PaRx7h9DnCZ1+aE3U7nvj2C7UbO4QbRIBaTTEy1xNKrman2k+9w1yoS+ixS919l03qXD7FLFy+vKNWDQeU/Wf5RGWgyRNoR/mEyjwMT5Q87BXz0dskFm6rNgOfvdUe1xIjJGOyal6M0TblBo74BHaOcC2wuCmEgVbrVzyocoyamdsZQ2eb5GQUcPIBtHfKWaXidSQagDiaaQOsuUI7Ws5+w3T1OyXD6E+4tq5U9jKmAIx0BzVgdBU748PrPZ06v9Svr9jsOtvmHaLu0WQUo2anQ7xyP5xgha+12Su1p5XZTWi7zKbiDpGyFysR0a9QrUEypJblCnLAmU1EnFkMA7ELdqM/ZDE8RFeMjBsZieIi/GRp9mMX4iC8VC7ttbuikYFPWmEoOQ9s+WXjHT9mU77dz6XP+DPqrttTx58HMr0Qk/W+PT0vCOA+geRIIoaHSh8YZKaKSLKx3lOldlqAGuYBGXZNDlXnCZVxk+i03HOGPV0fpBlkUnLh5qMvEGESqmilN+Y7XXtxZJlE6ShIGZoPnGuvVNR2zTBclkIa8piKaCq1NHqCKE5aHKMnj2xjiPXqHlMBW2WiaaJn4f5hSldY8LJMksy5sgbVOVAxoAXZak7gcdKw+Ojaw7ZYBbDVuCz4AJRJzABEx27yaN3xot0dUktr5BiklhA17bUy5L9FLltOKgB8BqE3KCRXPI+XfDp2whwwZWJHMbDtlMlqKkuQW7RJBBO8A7qeEcyWneeDs+Kiys+36AmssKGArhyI55giuZ1i/CsXRN8WWdg2zkzSVbLdmcmz9qi5H0zhc4SXaDWH0Vu0l9YjhDDACCNRUECg3aGuoEVCGeQ28cCHPkFCVqDQka8P5jHSUt3JyHHa8AM5W5QxYKLLZ/aGbZWGrJwBzUb8JOVPunLhhOcBZTGXK4Ym2lT+peW3Z6yW9WnWV0kzNWXSUSffXNpBJ35rwrWsBHUSre21fmIV06niz7ifeN0zrM+CdLKHdXNWHFGAwsOYJjSpqSyjdCUZLKZDJGZ+vlFS6Dj2dB/RXca2m0gvmsoYyM6E6KD45+EIjHxLFHy8xs3thkddt9uns83oZGGq9tjQ5+6BiES/UTcnGDwkXTRFrMgG5tvbS3a6OYN6kYW8CKgxjeuuq+LlfM6EfZtdyzW8Ma/1xZrbKaU4wlh2Jhw1P3XGh4GNK19F8Nr4fz6+5knoNRp5bkuPVHKdrNm2s7llbLUFsIYcMVP7hkeUZ4zSe031S8SOemWOzO3UyWol2pS4pQPvpzyo0cnW+yIWSc6Xh+gfg7+ZcP8AQeLvvmz2heowI91tY4lulupfvL80LnRZW8/qg2TKXcfAxnnKXmKlOT7JsAheWBuZnAImWTLMYBEyyZZowHKCWQk2cPvW0mbOmvU4S8xlFSQAzVyG6oAj3VMFCuMfNJGWxuTeQC3S60ce7TxGXwjRVLHusxtGlkk7+USyXkCuQsyl6MVFSzVHJVy9W/tMLUnu+n7hNLaB2gbjuhsWLkE3XbZAZRMlnXtAt8AfnFzhLtCx/u29ElqRKZmGVMRw05k+hHKMLbTB6Ib52ttMpFliYR1dUIDk6UNcwNTUEQ6u2zGE8FpsUrZaJsw457O9dAzk+RapMW5ZfD/PssHkW95ZxSmaWfuOV86aiDSIMezW0mBWWaVGYIK4lLE1xFsJFTpnGa6tyaaIuOhNcZVIGZy5R0F8jfkhwFmOHKn1v1g+EuSsk1ibr5biOe/Pvhdi93kOt8l1eTmm88u46/XGM1aNEmB2zA1ScNTmetvOvGHQ3Lgw2fEyqmyk4L51/wCmHpsWCzbOu6n1/JDFJ/z/ALJg2ss9pTBpbMrDRlJBHkIjSksMjSawxuurbIFejtUtZks60UEH7xlN1a81wxklp3F5reDLLTNPNbw/0LOTslYbYMVinrLc5mU5Zl8ASJi95xDhAvUSjxYsfNdBQ1FlfFsfzQ/7B3GLts015rIXNXYpiICqMhU5nedBrGiicIpzzyaHdG1pRZya8b1SfNmTCe07N29xPJuFIyeHNf8AX/B04tI9ZxizQNlvUg/FoVNpcSZtqhN+9BMtLNfDplMViOJAB9NYyz00J/CzfC+a4mmW0q95E0UcKw4GoMY5aa6t5iNSjP4X9ydbpsbigJQcCAywt6jUxeXz+hTVkVjYmiFti0Ocmcld1Gw+hg17VkuLIsQ51ruMo/QKs913lJySZiHPC3xNYXPUaK34o4/Qpy08u5fdYC5duvFe1IRvBh8DCXVopdSaAdND6mvuTfrm2f8Ak/It81gPwul/+0H8NV/7r7mj3heDHq2YDvP5gQSo0SXNhXh0r+pfqQ3hPt6SnmTMKKBU4QCwBNK5E5CsMpho52KMOX8+ipS08Vxyc7KZHPd8o9AnycdkOGvM/KGJ4M8mFWSyZ4fep4AjM+A+EKnPHIMY84NbUwJJAyyVRyGn5+MXHKQMmD2uXRQDqc8/SGQll5AawVjABs840rOAGW1inMudBpkcx40EZppPgrBmdeOuEEuf4jGvkN0UqvXr0L4NFlYs3Y95qzHuERyxwkUaPNGiLTm2Z8tBBKL/AKn9iE9kkq1cS4iKaMqUr3kVgZSa64LwAzOynefnD49s2vozL7f1xgvIpGt2aD8RirhlfZdXvv8AwL/bGesbIrrXpGiBil2yhtesa4AAbQZRHFkCLB2oCzogw7O/vV/F8xGO7phv4Gd/ubsL3COfQcf+o5dt3/8A1P8AXCNMuz0Ok+BGNm+yY5us7R6P2f8AAy4m6RiR0F2Ut5b/AK3xtpFz6MWGJcOh0WcuMkgpF7dkYbjmagv5Uc+RzJ9ksAADz4ZAZAW777D/AIG/tMdPS/HH6o3r/bf0ZzqXpHo32eeR6RqPD5xJdGeQbYN//tzP/shVvl9UFH+xFZu0O4/ODfQvzKy8e20aKugJdlfN18oeugGXT6eX9pjGuyAEvtDwh76KJ5+reELj5ENF3d0EWdE/Rx+5mfj+UY7+0HE//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AutoShape 8" descr="data:image/jpeg;base64,/9j/4AAQSkZJRgABAQAAAQABAAD/2wCEAAkGBxMSEhQUExQVFhUXFRQVFxcXFxUVGBgYFRQWFxQUFxgYHiggGBolHBUUITEiJSorLi4uFx8zODMsNygtLisBCgoKDg0OGxAQGywkICQsLCwsLCwsLCwsLCwsLCwsLCwsLCwsLCwsLCwsLCwsLCwsLCwsLCwsLCwsLCwsLCwsLP/AABEIAMEBBQMBEQACEQEDEQH/xAAcAAACAgMBAQAAAAAAAAAAAAAEBgMFAQIHAAj/xABHEAACAAMFBAcFBAkDAgcBAAABAgADEQQFEiExBkFRYRMiMnGBkaFCUrHB8BRictEHFSMzQ4KSsuFTotLC8RZUY3OTw9M0/8QAGgEAAgMBAQAAAAAAAAAAAAAAAgMAAQQFBv/EADYRAAICAQQAAwYFAwQCAwAAAAABAgMRBBIhMRNBUQUiMmFxkRSBobHwQsHRIzPh8QZSFVNi/9oADAMBAAIRAxEAPwBtunaMPM6NpZlHOvWxLX3QKDLnzji16yO7b0Hhlu1sCdfpJar7QYEEHjwpzjQ7Me9lFLkKnmtCwxoRmVGLxAFaxdnPfK+RaK62uqqEFSAwFGBFADlkfSMs2ktqCXqEqgOVMiKjvpuiNEF3bSecUkVIqWqeYw5+sY9XlvIEuAbaCcFloqviJAjjaWLc22sC+yO67GpWjZs2gi77ZKXHSKwALs6/2hlIoaV8Ie9bHwU0E4PB60XY6NhpFQvjJZFGkyX0fbFIJS3/AAkxkxZ7eK5RJ0vzI4hM61Whx1Hag3AwuMKY/EiZYNLvielVLHPjDXpqpYaRQKkzEaOcic4a47VmJFwxys62YIBLArTxjjTd7lmQVkotcdmEliusW5CGizlnq0pWMr7GRb24wQybtlGtVEM8azhJjKkn2w6w3LJVSaCpjtQojZRmcuRkV+ZNLswXQARwZ7lLDNMYpdExlZVhlumcIKeeyJ5ZnDlEoj5p9FyIJszIk6CHajUu3CASwVNzXkLQhcLQYio503wvUUOmST9AYS3CD+kyyu81VWtCBHe9jWxjW5MVJcsVVubDRT2uEdV6nPPkLzgtLMvRmk1SBSMs3vWYMpvJBaZilurpBQUkuSYAZ8hsyu/dGiE10y0/IX5wZWjoRxJDCwss5iMwYzThFPgHBI7QKRR9FTbnlMQ2EVyPA17/ACiS0sJYlgduaPWu5RMlshp1loQRUZ8IY9NuiDnDF+yXXeMrGpnYxhopGHCKCgqlBwjLjUR4xwFwJ19bSzZU5mnVQ1PVIHIUIAGgG7hzjNFWWSeOwsPyHO5tp7PP6KX0idK0tXABNDX2QdC2uQ5xpy+FJclpPGSPbCZK6Kj9oZr5Z/CMGr8R2xUevMXZ5CPc0p3mDEThrlWK1EowhwuSscHQJd0SyVMt+uojz0tTNJqS4KUc9MS9ob+nybXrVhkaR2tJpKrNP8gk35h0ral2XOXVjvhEtBFPh8C8IMskg2kgzD4QmyfgLECnJeRi8tmnSrJmvLURKddGXEuyShJLLBrrntKYGlRvEMugrI4F5LqZdUu1HEuXGMUdROjhlxi5PCFu8bB0Tla1pHTqt8SO4ko4I5TkRckmCM2zE1XJV9d1Y5utjKKzEZXGLliQ1LLAGWkcvLZujBRXAvzL0AmsACRplHQjQ9ibOdKXvNotZbAANU90Ic5dBxxHEghbSp3iAk5NcmqNsH5hklKiOjoNK74vL4ClJI8FrWJptL4m6Oei5SwDMo0jJalDjzIuSKx2JEXCoAFSaDnCZ2Sm8yZaikLu38tZdmabTrrTCe86R0fZWZXqHkxdq4OQSL7mG0S5jjJWBPcDHr7NPB1OEfQzJYOi7Zz5VosyT5NGwkVprQ6gx5r2fGdN7rnxkZOUX0JM+QHUTJR/EvCO1GTjLZMV0b6AVOdIHlvgvGQabKRiCw3iGRlJJ4BWc4H6/bhlNZFeWq9VQajeKRwNNrLFe4zfbHSi1HKObzbPU5R6NT45Eo+j7M9VBHARrg+DQwqWYdBgs1fWKl2QotqNm7PbVwzVBPsuO0p5HeOUJsgm8rstNo4zeuz82w2kKakLQo1SKivVodxB+EZbJcOMuzVB5Gi/5jTpVnY51opPEgE1POMbfG4RcsEUh8AHARhktxlUnkN/X0roj0demruhP4Ozf7/wjfIP2XuFZpM6d12O4xn1uslWvDr4QUGpPAbf9xypcsuvVpuhGl1dk57XyDbWo85FuxWwqaqY6VlSawzOM9132WOFt8cu/SqKyhkbWiW9LuVVLDygabpN7WScNvIDccty9A+Bd/HwjRqHFRy1ll0rLKu/bVKkzynarqdc416audlW7oOcTzWOq410gVbiW1iGiW6bJMZwUGa5wN9kFHEiRTb4G6XfMvEJbnC/A/nHL/DTxuSyjdG1YxIn+yoisVUbzA75SaywZVxjFtIVrx2gOagUjo1aPzZgk3Lso5t4OTWpjbGmK4wVgmbaC0Up0hpBQpjHovLfmR/+JLQBTGfn5wUNPCMsoJttYyG3Ztiy0EwYhx3xmv8AZ6nlx7GQtcRtse0Eh1qJijkTQxyp6W2Dw4mpXRYRP6OatGwsp3GhBhanOD44YTlGSKi+NnbNPllCiLwZQAR5Rp0+uvpnuy2BJQaEY3U1hSYuITEYEUjufiI6uUZYw0ZnjIiS7S8pyRkCdI7rrjOOA2sl7aZMoS0mrMxM3aXhGOLm5uDXBeOASY4cQWHFi/MtpO0s6XZjIHWFKA7wOEZJaGqd3ivgZueMFjs9dM7osTS64sxWEarU1Ke1S6CjWmjp1y2sMgoa5ax26nwWy3RocmUbkxZCMxMFCj+kGxBpKtSrBsjvAIIr5kecYdUsLIyEmhVvW8FTopI6xSoJ4kKor/ujFKDlAl3KQPb1ZZdSKV0jNWlvwZduGbbK7Ot+9ffpA67Wr4IlTnjgf7isLSwc8jHn9TapjaFLO5dBF+WLppZWtIDTW+HPI6+OVkT5EuzyXKzKseUdeTutjmJlSyD262KGrIRiIbXU2v8AUZew1W8rROYLWg4GLdFNayTgxb1msejVGDcREq8OK3N8FxWCCw3ZMlkGamIk0zhtuohNYg8BOWRwl2acqhQi4D6Rx5Trcst8kcXg9In/AGViGFQ1NNYpx8dZT6Krk4S5JNorDKmqkwnC2VG0NDuMVpbZ1txXKG3OOMmbRZpsuQcMwt1dDw5RULISt5WBbUtmc8ClZLvaeTTUa1jrWXRpSyZ8AtqsDoSCNIbC6MuiAeMiHYTJgyZinUUitsl0TAFaFppD4PPZYP0hhm0hMlucaMfOFumD7RAmRer6FjTvhctPHyRBjuyxLaBlMFeBjnX2ypfREsvAubWbEzJfXBqh4bu+OloPasLPd8zRiUVyJqWOZUgA5R2XZDtlhNkDVC6k7oVZjGQGguaHksDTQ6GELbYsZImnwdJuTa+ytKXG4RgACD8o83qfZt6se1ZQ+DSWCLZS8sLUGYOdPyj0sZ7WFKOeToklgQDG1coWbg1gkyjSbNVKYjQnQase5RmfCI5JdkUW+jnG120dHKsMOJKy0rV2GdSoGS1zBYmo0pGGbdnPkO2JRFiyzVorTO0o3aZkmgruzA8IzWKTeI9C32RXhfnSzUX2QRFw02yDl5gS5eToV23xLOFCVVQtI83dpZ8ySyzM03Lk2te2EiSSoOI7qaQNfsy2z3nwPrm4LBSC/wCfaXKg0Wu7hG9aKqlZxlgybfLN+iKOCJTNxJUxfhznH0A5Y3WWQrICJdOIwxy50ahSxhsalHBVbRWJSAUGFweBWNGnV1f+6nj5oGzblbQmWk0CWXUaAEj5xnk4PKiypwl2HiUjnC1DCMyhyi4RjKWGT2eUVqtagaQE5Z5HQi03HJ6ZY1Y1bMiKjZJLCL8FPls2tdlE1cJi65uDygrK1YsG8qXhXDrQUgXy8hRhtjtKO2Xc8tzNl+KiNtd0Zx2TMU6pQ5NHlNOUkoRFqSrfDFYb5Fu8bkmpnhOGOlVq4S4yFhpFaLvYnJTWNPjRXmQHtNhZciCIZC2L5TIBvZ+UOUyELSoNSLMyrIzaee6KlbGPZDyTnlP1SQQd0XKEbI8omBsuza0TE6K0CoOWKOTd7OcJb6g1Y8YZU7azJckoLIK1XrEZxu9nxnYm7xuU+io2RVpUwWkpjVT1hwrvjTr3GyHgp4b6ImXG2Frkz2WZKGozypGLQVWVJxmKm03wJtqUAx2INtFxlwNFz3gENQfCsIkmb4pDp/4+log6pZshQfOkGtTJcYDWmT5yQ2/bx0QkFQBLExnoNK4SklW7ZDUUmpoTWlNThbZLGBcqox7Ea9v0h2i0OFkK0oqSQ4dsbgIR188IzNR7unOHOtJbpPkuMM8FHs1ZGmTps2YSaI7MxzxMzBTnvqXNT3wvU2YhhFyW2LbL+w2Jp+M6KNIw2XKnC8zJngZV2NlpIEyY6rvqxC+p3xz17QtstcYRbRe1vlEMybYZaYVWZOemoIRR/M+dOYBhqqucs2SSXouWX4WOZPADZ0kk1EuXi3Aq03w6/VbwQQ+eplFYivzf8wHCMX1yXMubOIoGMtfdBCDwSWB8oxT1Tfbz9ByqN/sjEdZ5h7yAP99YzvVS8v7heEjRLIi9ma6H7s4p6LlBrV3L/ojriWNkttsTsWjpF92bhf8A3DONMPali4kA6Yl9IvQutJ0rDUduXmM/eXUevfAzr0uo5lHa/WP910LlCSWBHthmy7W6JNxYaFSpyowBHjnmIZZRXCGHhr1M+31L8Wpko5mEvvEcrwoy91LgDLzlBS3rOZwtMK7yYU6KlHOcst2PrIVZLzXGVxAwidEtucAVzlCXyD5l4IjdY5EZRdMfPBpdqyL9r2pQTcJYYa0jUtBKUNyXIEnKSGWTMBQFcwRXKOVKLUsMcuI8Gpm7iIvb6AeLztkjcSFGeEeUTdIb4cfQX70sZd+zG+izZHs51mdzM2bZ9W7a0ESWrkvhYyuqcnybzdmLLLUkqT3mK/HXt9j5VQissXrdZJYyTLkI1V2zbzIwylyLF4WcBu+hjsUzzENPKBOjh24vJcXVJQgknrc4y2ylnjoKLJLBbBZZhAGKW+TiAuqd8MvhroPIHfkyUX/Zdk504Q3TKxR9/sW+xfny1rnHQhKWOC1kuLRe12yCvRtMtNVoSi4FVlqNZlMQOWgGh4w10yfbOlGDaykLt/bSJPQrLs6ycVcRMxppPXDLhqAEpSmVagkQ6FMYvKCWV2wBprTqNNd5hGmJiaZAb9MgNOEVKTjxHg1VVQlHLPS0FCdK5QDfkVLCHbZuySRZi06f0eMgiWsvG7S1HVNagLiJJ35BTGa3Z1nn6GG6bk8INtN+KFwWaQAB7c04ieeFaAesZFTDduk8/X+YFbG/IobU82c9Z0wnktWNOA4eMPUoxXuoNRl5kMoOxKy0NNBUEjXnEk4pZkxOyUmOVjVZSKGyNAKCmJj9bo41jlZNuP8Awb4JQjgsbDImzZmBV6MAVY5FhXQFjkCdaZ86RSpi13l/oFl/Qt7JszWvSUJ3EnHlxOLLyEaoaab64FucUW8u4JdAAN2dBl6CNcfZ0n5sX4y9Ae0bOyhTq0JNAaFSSdOsKfGBs0Elx+5FYmD2i6Z8pWwuxFNDSoPBTwOmemvMKWgsjLGC96fmU1kuuZKQTJyVcM2IgAOmJiQKaOmehzBqAdAbvamnBrC6z6fX5Cp156LeTcXThZspq1zxZYeYpqDyIhVPszVTWONvqZtmC8/VLFaMUFRSuZhkP/HZJ5lZgvasYKxdipAOIzXryIEdJey4JYlP9ERQSN7RcMhVq0x6cSfyEKl7M00OdzCUM+RTpsvd8xsnxH8TflDK66OlN/z8g9sl5DJIuxJSBVmMqjTQ/EQi32RpZPfJlJtdEM67hNFBaAfKvoRAR9laf+mS+xUk32bNdM8CizQfMHzOKKl7Cg+Uk/uibn0VFuuy2pmrk+CTP+Jhb9jwXcH+Tz/gDHmATrzvAdUCSDpVw8v+7q+sZX7K00H7zf0fA1WMGtNktWTT5heufV7A5CmUJthGHEIYXqZb5SBnlVGRhCljsyZKy1WEu6gZk5RuqtUYcj49Gltu0yjRtYZXerFlBBd12BirsBoITdclJRLj2XVh2clCUJtesVJNdO6Mduus37PI07Pdyc9vuSem6goKx6DTSXh+8L4wVdusj4o012RwEsFPap2Mk0UfhAUZaUAjRCO3g7Nk93y+gA6nhD00ZGmgqwSCak1CqKsfgo5k5DxO4wFjSDhLHJZ2KxPOJyyFK6Cg4Z+XnwjNOyNayW902MSSN7OByUVOWgqfLSOdK3PSIq0ieXZ5fuu/eSfQZQt2S9Ugti9A+VRR7KDwHwjPLMn6l4wE2EtMNJQoKV6RhWu4YB7VTkN1d8VKvC9/7L+5S56G64bjXrNRiSQOkOEs1NaGmS14CmUSuuVrwuvRFTagMVrmyrMheYQO+lSfz+so7ENLGlZkY5W5Ee3bfzCSJclQK5MxxHXcMgvr3mAlqMfB+oDawa3ftfeE98EpSzHcFSgHEk6DmYqOo1MniM/0AbOhXWJ5lDpnRnrU4V6utaDMV746tPiOHvtN/QpFbOts7pEM0yBKBq6rMYtlXCM1o2eEnMaU0riVZqIp5m19EHlJcB00S7QrFGDAgq1Mytd9OWo7oy3U13JzreU+Gv59w4T8hXslqeyTDUHCSOlUVpynLx481rvWMGk1E9NY6rHwMlBSWUGWnbGzISCcwSCKHUaxuesy8bWZtzRAdtrMdK+UBPVv/wBSlNs0fbGzstCD5CEy1LccbQtzB5N+2UGqpn+ERn34ecFubLRdpZZFMJ8o0fjG1hoHcekT5bnqr6QCkn5Fqxss5doCjPKNELtpbZl7xpoaw38W10ysozLvcEUYA98EtYpLElkHKIfs9mc1UNJbihoPFeyfEQG3TT6zF/Lr7dA8AtruEkE0WYPel0R/Fey3pGa72Zu5XPzj39umBKpMqP1b0f7QVIXeBmv411WOTdpbYppcr+dryB8NrhFJb6PMxM4IO+LqzGGEitjyWkyfJlyiFbdGVV2Tsy0W4NGbstEoyMLvQmuVYq+qxWZihuMxK2/JMnoqSVxTOMadM7N+bHhFqKwKz2SaKdXPvEdVSrfmTAhNlSuv1nHY7OpnhB1y3PNtM0JKXPtMxyVFGrudw+Ogzhd10KobpsFPMsIv/wBUh26GQapLqWcgddtGmUGrbguigZnUnE9Q0t9nn0v5+rNfgZ6Lix7PTFSi4RvJ/eEk61NQKxis1cJS97/BaoaXBOl1zh7a/wBA/wCUC7Kn/wBleHMIl3JObWY3cqhfWrU8oB3VLyKdcvNllduzHWBwl2GmLr+NNPSA/EOz3a1n6AuEY8yf3HOwbNnWZpvBzJ3Z+GWZMbqPZls+bfdXp5mazUxXw8hl4W9LMuCWoL8Nw5tT4D01jfZbRoY7YLMv1/MxylKbyxKttmee+Oa5Y89ByUbhHDt1U7HmRWDFl2f6Rgo1PLTiTEp32zUI9srAyWmfZrtkiu/RR25p4twX0juqNenjj/t/X5FISb52stlpqE/ZJuVeHMxms1DsfvPj0RUuEVcq7LQ+bMx7yYyysh6EiuC3uSz2iyzRMlsa6EHNWG9WG8RdeqdcsxCwPl4S1tMkTUFHXVd495CeHA+PKH6muGpp8SHa/QdXLnDEa13Sk16Uo1OrlTEo9k/eX+0U9kxkptco89rhlXVvGUbStnVAEFKTM8U8BUu4k3wIW0KlXYi7hFYJgJWSoyoPSL4KJZUzCchEUmiImm2qoi3MjYMZ2esL3cgm2LhBZITyJlIZGREHybSVzBjVVa4vgIOWasyhPVbc418eI5RtThby+H6li5f+yizCWlgLMpVkFArj3k4HiPo5NRo3y4d+nr80C0K0+5jhpn5RylPDBlnBvZ7lOHT0gJ2clw6JBcp+gYHxQjR7kPE+sWriHMrrulpmOgxdGMThdQPvMerL72Ij0c59eWfU2QeVwOezEyRNszGZPFksqsBMlSQ7T57daiNNoAxotaLWikaAwh0RUm5vL8v+F/dj4trGxDHsTZ5b2r9kmGT1gFJqcGE0BPHIGOW643Xxqnl5f86OnqW69Lnz4Oim6JegqO4xtl7A07fDa/P/ACcVayzzNP1KnFvP/EVH/wAepz8Uv0/wX+On6IkS6ZK5la82Nf8AEa6/ZGkr5az9WLeqtlwn9hfvna5ZZaVY0WbMHtaSVOhqV6z034QQN5EFPUQqWKkkvX/AO19zYnHax0m450+ZNmZgIgEuVLrkcKKSGP3iT4GOfO6yxZj93/b0Ez1CXEehmu+as5BMXMNnnrXfWOU1LLz2MhKMlwFiyDhFOLDwWN1SggmMdw9ACT8BHX9kw2qc3/PMXNCTaLO1omtNepJOXADcByjJbe5ybfmTAWl26ACJCLYuayyylWADWGKnHLDNiFXgBzygG4plmbHfSS2zIKnJgM6jwh9Op8OXPT7ByQ7QXdmryzqQUb8Wat509YTqa/Bs3x6f7GyuafLAbPbC4ylsWBIYCnVYar9cYVZGWfd6YmytRlgnUTjpJPiwilXYwMI2+zzz/DUd7RPw9heEeFjne4nmYn4ewrCA7RYrQGBCLTfRoZGmeORUoc5RI4mL2pbd6msJakhmxAxmAntEd6mK3MB1myTyD2lPjFqTBcWgqXa84NTeSiwlTI0wmgkSJMKmoh0ZuL4CLiyzw4o3hy5j0jp02KawymgS9bKocnTEMXjv+uccH2nKNGp97qSz/kGT4wBiWoyrHOlqam+GVGSSwTJZa8I1wo3rKYe5HhYxxEGtMvNk3oWLNPCZK/U06MrKKciFw6jnUQe/L3NZfq+R8dQ1wBTdnbBNmvOnTLQ0yY2NsJlIuKgBKgDLT1Ma/wAYtq3Zf25/P/gOOox0v3GO6p9jkFTKaauH2WCvUbxWtdOMZ4+GrlfHcmvLCa/cbZrfEj4c2n9yztO1A9gMddyj4mDt9o6iT9x4/L/sTGNS+JlPbL5tMwdWYE8/+nWM/j3Sfvzb/PH7YHKyiK92OSlN1rMINonTZxGdCxVPBR+cH42Ov8/uJlfJ9cAu0t9iyy1lyUUB64qCmWleZ5mDrXivlmSyb6EazPiLCueZEaprakzOy62MvWbJmjESUrQjhU6xm1lcMKUey1La8o6sLYIw+IjeuSW7LyDTJkvXCqsRxFCHp3BlPdWOv7Oktsl/PmLk+Qe0ykkE4iABmCaUK7jWET0qqlh/l9A02+gWVeSzBWWykcaxfOMLgmyTPfZZj+3lygVTKTKaYVJuBNWqx55w+Okz2DhB8q65Y3Q2Okgi8hE6yhpZTdQ4eR4QdtCnU4fYKMsMWpr9BNl2jSVNCrO5E5JM8DkeRjnaae1rd0zU14kMeaGZ5I3R08RMmGRZiAaRZqK74rBDR5NYmzzKfobLZ+UV4SLNjYkOoEU6q/NEw2C2i6JJHZEJlRW+kXhlXadn/cJEZ3pZ+RTSKm045FcRy5whwaeMFxo3dEdk2mlE06Ra8CRDYqyPLQMqZx8hqui1LMIw68I6elmptYAAf0k30LKJLEZNjXxFDT4+UJ9r6R6iyGPJMz2ro5xM26ZuyIwL2RFdidr9SCbtvaPZNIfD2bXHzCUX6gh2rtR9swz8DT6F7R/NnP1WMRoPfZvrOIQ2k2XOv5wySwsCocyyEpJ+s4Vg0G7SeXoYosiNn5ehiEK+9brWYuY+MVulF5iIujxkT/1OtcUuYtVOak0Ma/xMsYlEz7mFUZEZcKqn+pnUV5wriUk88+gI33E+JQuIMABQ1qSIwyfvYawa6Jt8BqsZLCaO1WvqcvLKO3pYuEItdjEuQ+8bHLt8qgTFQ4jJY4WRt8yS3A71NQeAMdHbvWV9vT6DF7pFcl0yl6q6jVWGFx3r8xUc4W60xqm0hmWQBpBqOBLPFCIhMGCxisl4NWNcvn6iJ2QCtlkEyU6EZZ1G7ra05Znuyjm31Yzj6j6pYYPsvay8ky3NZkljKc8cPYfxWnjWNtElOBV8NsvqW5ENcRSZGZkLeEEk2YVwTFrAOCXFBYKMExNqJkxhEV4aJlmrpUUinBkyBW27lmAhhWvGFyqT7GV2OLyjnO0OwDTG/YLVjuH1kOZg61JPBpnZFrLHjYDZc2GSTNmGZNPab2EX/Tl1zbm2/dGuFUIPclhmCb3PgurfapKy3mzwpRcqMA3cADvMRuON0gWiCyybG6hls0uhz/cy4idUlnADSQSLqsj5GzST3ypUEq635InALP2Hu9zU2WWPw4kHkhAiPT1vyL2ooxZfrKPM7QjSZIp9CDhHkXN4RstlP1SLnyy64tI3+xniPSA2jOTb7NTMkADuibCZE++dqaMUkqaA0Lnf+HlzglRntip2eh6y36GOFSWI1xaE7xGd1WQ95+Ylt+ZHa7pkMS5FXbOgyoeAgYam1LHkCzLAfZ2l0ZUDAkmhJ4DLdFL/AHVLtglrs/Zys4mqhaUyoM6ZEwmy2OFnI6l4kMrWYNTkKR6bTxWxGlB1lkBaEZERqSCzwWLykm06RQSNG0YcwRmDzEMaUviIm49ED2K0JnKmLMX3JuTdwmrn4sGPOAdcvLn9w90H2sEL3kU/fSpkvmF6RPAy6mnMgQttL4lgJVt/C0/58yazW+VM7ExXPBWBI7wMxETi+ipVzj8SwTmkXiIPJjDRgdx6p8dPX4wuytPktMXZoNmt6nRLQvRtw6RatLJ7xiHiIyUf6djh6mqX+pVn0GRXrwjoLBjwZNnQ6iLdcGTc0a9Co0EU4JdE3MxFYLMVisFmREwURTJyg0LCvCtT/SM4vDKJpctm0Bpz6o/P0goV5KbwS9Aq5sa/dGQ8d58YdtUQctg9qmlqcOHCAm8lorL9tGGzTP2aTeycD1wkhhStOBz8Iz3WKEOVkpibY9sLx7IWQqjRVlUAHAdaM0tc4rjH2EqTbwHptReO8y/CWIU/aNnk/wBAuSwkbT2ymYln+Q/IxX/yV3y+xfIkptNO+h/mE+CvUvJ5dp5pbT0/zBqnEexT5kGrtQ/u+hhDo+Y7czY7WP7v90RUv1Lyyptm0D2wMimiKQCB7R1NTw5Qcq/Cw5eYm2b6KqYGljIVJNOIA4mLW2b5FYyDsTJd2G8Ajd3/ADhuFbFJhYyTSr+qMia8OIhctHh8g7cBVgvyjUOh1EKt0mVlEwNlyzpcwVABeoyBpHJ1EJweG+C0kNOzdrFos8uYNSKMODKaMPMGPXade4kakWypGjBZPLEUw0so3U04xMsrB5rdhoDXhoSPOL8bHDJ4foQ2uyWad+9ko3eoPxERquXaCjOyPwsFNxSP4c2dL5LNcqO5CSvpAuqD6bC8afmk/wAjX9TTAOrasXAPLlH+wKYHwOOGmX40X3EEvi5bZOADPIbNSCEeWwKkMpr0pFagboTPTSk1LHP1wMrurj1lfqSpZLfvlWYcxNmV8jLPxhypnjr9QXOnyb+wSkm2D+HJ/wDlb/8AOCULF5fqA3U/N/Yk6K2H2ZA/mc/IQW2z0/UHNXqzRrvtTazJK9yuf+sQLpmy99a8mTJdkz2rQe5UQepBMEqn5yBc15RN/wBXSh22d+TOxH9NaekFtiu2Dul5E8oy0FERR4RFKK6RTy+zfpiYJSbKwaT2yi5dEQI0KZYBeM9VCq3tmgHGgLH0EYdY/cwRlakiWHOQzjm4W0zpYmFJLlwKURxKsuXBpRII7WJBu9RAqbFsjk3YhqafCGzswkhMMt5CVuuWeH+2E+Ix4HfFz/sJnRKC+E4ezDKrVvW7ovkUbjs5ljCgLEisyuRUjcAY0aqam8y49BEuS0mTGQ1UFk1Ipp3xlSjJYfDKKu8rwLChWvDLdGqmlReUwkijY8AR3xuXzDLS7rmtE6hRMtakgDvhE7q48MbHTznykPezmzFolTFYvK3Vo9cuGkcvVYtg0l+wz8HYmAXZfrXZbp8vtyGnMWUagOcQdOYBAI30jqaS1+HHd6LP1XBqembjx2dZsloSaizJTB0YVVhp/wB+UdDvkyNNcM3ZyIplxZ4NWBDN8EVghno4spI80kHWKwWY6Ic4mCGlqmqFox7t8IuaS5Dri2+Aa7Z1SQGJGozOnCJRPPGQrYY5wWAY8T5xqWRGEbYjxi8srBisQrB6sQswVisFHsMTBD0EUeKxCA9snJKRpkxgiKKsxNABAyaXZaTfRz6XeYvC1ljjWTLQ9HTtVenXIO8jdwjmaiSk+ei7VsWGET7jmq2NHMxKailR3ikIdeIZXJkcXuyQfZXPtH0/OM+UMNls00fxD6f8orKCyV7SBpiP9UNhyxFssIlWzADtN/UYqcssuCwiZLKv+ow/mMBkMlWxkjJ38zFZLTIJ1yKxJJNTqc6mC3YKxkhtd01GHUUoBmK98BGL3ZiLs90XL1uIySgYOMVaBSWPjwjXG2XKeC8MqrVYwmIsHyFc8sobC1ywlgOCy0G7P32ydXI95OndFX0+Z2qZLocVM1lDqtAoBxZgkcaDM+MYPdzg2JYFLaGyMHExmVsWVRlp9ekbKJpraiSg85D7ovG0WVOms0zDnSbKYYpbGmTFNxPEEHnBVaqVdmx9eQ2/Q13Q3rhjvcn6QbNOAE+tnmbyetKJ5OOz/MB3mOlG6Eji2aO2HllfIbLNNV1DS2V1OjKQy+YyhnfQjrsmEDgvJsItImTxi9pWTDCI4kyVN5WUsco5+prZtosS7BLqlMrGu6K00GgtROLRfoY6KMDNxF4BM0iYKyeiFnoso9EKMHeTkBqTkBzJ3RCCdtH+kKzyAVs9LRM4qf2S/icdruWvMiFztjE01aWyfOMI5dtFtLabc37VqqD1ZaCiAnIUGpPM1jPKTlyzR4ca1hD1clh6IzMiKPgBHCUMFfGkc3USe/g59r3MtZNpYNVDRhruB74pTcfeRni+cFtKwTtwSZ6N+Rg9sLuuJfoxhHLsjmvUpQ0zy8uMKjp7JZ4LE2bY5bA9Zh5/nDIPbHJlm8zSRiXZNwmeYb84U5fIesE36tP+qvkfzgd3yL4MixTBpMU+B/OJlE4JZUlt5X1imiiw+ydEqzDm7Gkpfi5h0U64bn59AuKbyzSzSXqS2ZJzrGSyX3CSyym26kr9kfIFiUUcqsN8N0XFyGwjmQq7PzrNIKgy1eYKHG5JFd9BpQRvvds+U+PQ7FUK499jNP2jGM5delMSmndlvFOMYJUtrJ0K4r4fITL8tL9MyNUAtiWuhrmCOW6Ojp4R2KSM902p7WX9ydUKGzSYoFe/5gxztT7ze3tHXpi1HjzALfYTKmld248QdIfVb4kExOzEsktinvKbFKd5bcUYrXvpkfGDVs4vhhT0lVq96I3Xdt3aVAExZc3nTo281y9IdHXyXxIxT9hxfMJYLyzbfSD+8lTUPLC48wQfSHrXVvyMc/Y2oXWGWVn2tsbZdMF/GCvqchDY6uuTxkyz9naiP9P2LWVapTiqzJbDiHU/Aw7fHHaMrqmu4v7GCK1pQ9xEZZyTYai12es0qlT8YdThIGzLYQEh2UKeTxFNcu+LyTDBbdeciSAZs6VLByGN1WvdUxWUWoSfCRTWrbiwJ/H6Q/8ApJMmjzRSPWBc4rtjYaW6fUWBTv0i2YdmVaH/AJUUf7nBHlCnqql5mqHsrUy8sfUo7w/SLaGykyZUrmxac1OXZCnvxQqWtj/SjVD2M/65fYU72vCfaT+3mvM+6xog4ES1ogPOlYzy1M5eZur0NVfwrkAtEghCeFB4k6QuEk5YLuhiDYdsJdJn22QlKhXExvwy+uQe/CB4xsrW6aRxNRLbE7e9xqFAXIgeZ3k+MHZoU1mPZzclatzTcRyFOJIjJ+EtaxgXtxLISt3qna67blGQ8Twg1po1/Fy/QYEy0E0VNHzNCD1e4HfGlVeIsy5Lxg5WhO6cueep/OOXNY4wZqstuRKC/wDqL9eMKwvQee6Vx/EX0/OJhehMnunf30/2/nEwvQvIXdUl5s6WhZCC3WoFPVGZ08vGChBSklgpyL61gzXDggAky0roqLoR30r5Q2Sc5bvyX0AkLd62/A7EzFCgkaD4xm2b5PgbCLk8ISL62pM5cAJC6kZE1G+sdGjR7OWbY7ILESglzCWyNSTGySSXIcZcjDd001BYZ0pnSopx4xz7o8YR06J8rIftRYMcqXMFCy5EqfZJ3jvp5wnR27ZuD6f7jdVVvipLtF1s1LDKZD5ZBkJ1z3+cYda3F+LH8zXTY4w48v2CLxu8suFh+0QZfeX5wqm5ReV0/wBGaHtl7y6f6MXglDHQzkOKwFyEhMmaohBlwvcHg1MoRe4mCJ7MOA8hBKbKcUzXo6aZd2XwgtwDqh6GCze8/wDU35xef5gHwK/Q9Vvef+pvziJpdY+yJ4EH5GDLJ1JPeSfjF+Iy/Ah6GqWJRmFA8BFO2T8wvCj6EokwO8mww8uIpFOIOVhqYhonsdiZ2ooz9BzMBZaoLLFtY5ZDtIVTDKTPDqeLcfjB6PMs2S8zBrbcQUUdM/RXcAkSemZevMAFd9NT8o7Ojg23N/keZ1M8vaPVI6BmMFYpohX2+zSKVmCoO41IPeu/xjNb4NfMgk2VM2/lQ4UQBRkK/kNBGCftDDxFcfMps5Qs5AKByPr8MZZKTecAQjhGemG5z5f4gcP0DwYFo+8fL/ETb8i8EotFfa9Ira/QmC62Tes+oPssPEjLfyi48MVY8SihnvWai2TpFyCqcNOIXAPWND2urKCa6ONbVWhwqggipJzFKwelgtw+p4TFZACRnrHRbwGuSxstjB7J30zyjPOzHZorhnoNAaWaAnrCh58oQ8S5NsMx4Rb3dbyqkZUpQjWu4CMdtKkzo124hydQsWy7TLKk0Gk4ftE3Ag+y3IgDxod0FDQOylv18jkv2hs1Gf6emYnSellggUdeOoYaqY8vzRY4SOrXZ4c//wAv9hUvSw0o4GTajg28R1KLv6X5HTrafu+gDLQiHtpmiPAai1hDYTZ5pURSIpGhSLyFk1MuL3F5MGVF7iZMdHE3EM4ImSZPBIrJMm2CmsTLfQLkkDiYriqEMKkVBBFRqMoY4yg/eWBcbI2LMXkmsthLtQDxgJ2qKywJyUVll80gSUwr2iKs3AbzGBTdstz68jGp+I90ukUmzlxG22oZHADiY8FGg8Y9Dp63LEF+Zw9ffmTkdtkSgihVyAFAO6O9CKisI4TeTeCIeMUQitEgOCCMoXZWpxwyCfb7rdXIEvENxrHAt0s4SawFwJRWR7jf0j84X73qCYPRe6w/lET3vUvB49Dvxf0iJ7xZDMeRux/0/wCIJKZAnZ+1S1nAISNDmPdINPlBNSSyzNqHtcZfMvtoLYkuzdHUgCculK4atRxxHZPjBpf6bgvUexevq5ZtskMiWiXNHaUdItajMZPmPAwNF0oTy/INcHJXlMjFSKFSQe8ZR2001kYgiyzSIXOKHVyYZKmFstYS0lyaoz9Rz2BulZs9JbKSS1SdwUZn4Rksi7JqK8xNt7ccLo70qAAAaDKO0opLCOcVd52BamYMie1z5mPO+2/ZynF3w7XfzOjpdS1it/kLF4XeOsD2H3+62490eYpufHqv2O5Re+PVfqhVtNnKsVIzEdWE1JZR2q5qSyjWUhi5MKTQUJUK3CtxhrPEUyKwjNmgvED8Q1+zGL3ovxEYFmMX4iL8RGws0VvK8Q26GB3A7xWv2RJmzGE0FsFAOuUwggVAFaEnPX5R2dLKyFa2cZ+Wcnmvaeoq8dxnHdjHnjH0+f1Lu47CjIqyRRBlThxrzjn6q2Sk5WdnZ0mp0/gJ1cJeQ3WWyrKX6z5COPOx2SM1lrskBXrJY0lgVeYRUDUA6IPrjG3RQ3yyul182JuvUYcdfzLHrZq5VssoKKYzm558O4R7LTUeFHntnmrrXZLJcRpEnosh6IQ9EIRzBC5Ihwjppm4eo/5R5/EQjX7S+8HzX/lE2x9Swdra3uEfzD84NQXqQHmWzL2q14wagWQybyZZisK9U9//AHhvhraJsgrMxGbaKd09lWYmq0xcgeyfw6DwGkIhxLDE6af9Eu0IVotb03esbIVxNhWzak1pnyjQuFgKLPKhQ5gehiPDGRngJsxNd/DX/MLljBe5s6f+iWRS2VYfwXoedVy111hOnmncl9QroNQOyUjqmI1ZYppPstFJb7Dh5od3Dl3R4f2x7Leml41Xwv8AT/g6un1G/h9oXrzu3FQHXRW4/dPOObTft5+51tPqdvP3X9yimWRpZzBEblYprhnUjdGxcMKkqDCpNoRJtEps0BvA8Qx9m5RN5fiGDZeUX4hfimPs3KL8QniGRZYrxCO00ttnwy3ZaVCsRXSoFc4Kme6ai+sip6iSi2vI5detrLOxwgYmZuJFTWleWkespgoxS9DyV1jsm5vzeS02Sv3oXAJyzB8aUryrlXnGXW6RWxYzT3uqWTpr2+WJfTkgqB1VBBNTpWm86CPL/h7PE8LHfmdqFqlHh8ebCtkLOwfp5/7x64RT92Du7yN8eo0FcaZL08v8nL1d/icR6HcGPQGA1LxW4hqXMC5MhFNtIUZsBC5XRj2yAovaXuYHxhEtbBPGSotNBhmZA8c40b+EyxHs92y5a9kTGpmcRYeCk0Ay4R53J0oaeC7CbNJl4DRFKkDQYzUag1qajgf8QceUF4UYvGDD2dSK9FLAO8qprnT3ajXSKeQlXD0Krae65bymIUCYgqCAFqK9k4SBppU/OLjLDwLspUo5S5OWCeCSQy68V/5GOi444ObH1La5L6Mo4WKlDUZ0K0PaRx7h9DnCZ1+aE3U7nvj2C7UbO4QbRIBaTTEy1xNKrman2k+9w1yoS+ixS919l03qXD7FLFy+vKNWDQeU/Wf5RGWgyRNoR/mEyjwMT5Q87BXz0dskFm6rNgOfvdUe1xIjJGOyal6M0TblBo74BHaOcC2wuCmEgVbrVzyocoyamdsZQ2eb5GQUcPIBtHfKWaXidSQagDiaaQOsuUI7Ws5+w3T1OyXD6E+4tq5U9jKmAIx0BzVgdBU748PrPZ06v9Svr9jsOtvmHaLu0WQUo2anQ7xyP5xgha+12Su1p5XZTWi7zKbiDpGyFysR0a9QrUEypJblCnLAmU1EnFkMA7ELdqM/ZDE8RFeMjBsZieIi/GRp9mMX4iC8VC7ttbuikYFPWmEoOQ9s+WXjHT9mU77dz6XP+DPqrttTx58HMr0Qk/W+PT0vCOA+geRIIoaHSh8YZKaKSLKx3lOldlqAGuYBGXZNDlXnCZVxk+i03HOGPV0fpBlkUnLh5qMvEGESqmilN+Y7XXtxZJlE6ShIGZoPnGuvVNR2zTBclkIa8piKaCq1NHqCKE5aHKMnj2xjiPXqHlMBW2WiaaJn4f5hSldY8LJMksy5sgbVOVAxoAXZak7gcdKw+Ojaw7ZYBbDVuCz4AJRJzABEx27yaN3xot0dUktr5BiklhA17bUy5L9FLltOKgB8BqE3KCRXPI+XfDp2whwwZWJHMbDtlMlqKkuQW7RJBBO8A7qeEcyWneeDs+Kiys+36AmssKGArhyI55giuZ1i/CsXRN8WWdg2zkzSVbLdmcmz9qi5H0zhc4SXaDWH0Vu0l9YjhDDACCNRUECg3aGuoEVCGeQ28cCHPkFCVqDQka8P5jHSUt3JyHHa8AM5W5QxYKLLZ/aGbZWGrJwBzUb8JOVPunLhhOcBZTGXK4Ym2lT+peW3Z6yW9WnWV0kzNWXSUSffXNpBJ35rwrWsBHUSre21fmIV06niz7ifeN0zrM+CdLKHdXNWHFGAwsOYJjSpqSyjdCUZLKZDJGZ+vlFS6Dj2dB/RXca2m0gvmsoYyM6E6KD45+EIjHxLFHy8xs3thkddt9uns83oZGGq9tjQ5+6BiES/UTcnGDwkXTRFrMgG5tvbS3a6OYN6kYW8CKgxjeuuq+LlfM6EfZtdyzW8Ma/1xZrbKaU4wlh2Jhw1P3XGh4GNK19F8Nr4fz6+5knoNRp5bkuPVHKdrNm2s7llbLUFsIYcMVP7hkeUZ4zSe031S8SOemWOzO3UyWol2pS4pQPvpzyo0cnW+yIWSc6Xh+gfg7+ZcP8AQeLvvmz2heowI91tY4lulupfvL80LnRZW8/qg2TKXcfAxnnKXmKlOT7JsAheWBuZnAImWTLMYBEyyZZowHKCWQk2cPvW0mbOmvU4S8xlFSQAzVyG6oAj3VMFCuMfNJGWxuTeQC3S60ce7TxGXwjRVLHusxtGlkk7+USyXkCuQsyl6MVFSzVHJVy9W/tMLUnu+n7hNLaB2gbjuhsWLkE3XbZAZRMlnXtAt8AfnFzhLtCx/u29ElqRKZmGVMRw05k+hHKMLbTB6Ib52ttMpFliYR1dUIDk6UNcwNTUEQ6u2zGE8FpsUrZaJsw457O9dAzk+RapMW5ZfD/PssHkW95ZxSmaWfuOV86aiDSIMezW0mBWWaVGYIK4lLE1xFsJFTpnGa6tyaaIuOhNcZVIGZy5R0F8jfkhwFmOHKn1v1g+EuSsk1ibr5biOe/Pvhdi93kOt8l1eTmm88u46/XGM1aNEmB2zA1ScNTmetvOvGHQ3Lgw2fEyqmyk4L51/wCmHpsWCzbOu6n1/JDFJ/z/ALJg2ss9pTBpbMrDRlJBHkIjSksMjSawxuurbIFejtUtZks60UEH7xlN1a81wxklp3F5reDLLTNPNbw/0LOTslYbYMVinrLc5mU5Zl8ASJi95xDhAvUSjxYsfNdBQ1FlfFsfzQ/7B3GLts015rIXNXYpiICqMhU5nedBrGiicIpzzyaHdG1pRZya8b1SfNmTCe07N29xPJuFIyeHNf8AX/B04tI9ZxizQNlvUg/FoVNpcSZtqhN+9BMtLNfDplMViOJAB9NYyz00J/CzfC+a4mmW0q95E0UcKw4GoMY5aa6t5iNSjP4X9ydbpsbigJQcCAywt6jUxeXz+hTVkVjYmiFti0Ocmcld1Gw+hg17VkuLIsQ51ruMo/QKs913lJySZiHPC3xNYXPUaK34o4/Qpy08u5fdYC5duvFe1IRvBh8DCXVopdSaAdND6mvuTfrm2f8Ak/It81gPwul/+0H8NV/7r7mj3heDHq2YDvP5gQSo0SXNhXh0r+pfqQ3hPt6SnmTMKKBU4QCwBNK5E5CsMpho52KMOX8+ipS08Vxyc7KZHPd8o9AnycdkOGvM/KGJ4M8mFWSyZ4fep4AjM+A+EKnPHIMY84NbUwJJAyyVRyGn5+MXHKQMmD2uXRQDqc8/SGQll5AawVjABs840rOAGW1inMudBpkcx40EZppPgrBmdeOuEEuf4jGvkN0UqvXr0L4NFlYs3Y95qzHuERyxwkUaPNGiLTm2Z8tBBKL/AKn9iE9kkq1cS4iKaMqUr3kVgZSa64LwAzOynefnD49s2vozL7f1xgvIpGt2aD8RirhlfZdXvv8AwL/bGesbIrrXpGiBil2yhtesa4AAbQZRHFkCLB2oCzogw7O/vV/F8xGO7phv4Gd/ubsL3COfQcf+o5dt3/8A1P8AXCNMuz0Ok+BGNm+yY5us7R6P2f8AAy4m6RiR0F2Ut5b/AK3xtpFz6MWGJcOh0WcuMkgpF7dkYbjmagv5Uc+RzJ9ksAADz4ZAZAW777D/AIG/tMdPS/HH6o3r/bf0ZzqXpHo32eeR6RqPD5xJdGeQbYN//tzP/shVvl9UFH+xFZu0O4/ODfQvzKy8e20aKugJdlfN18oeugGXT6eX9pjGuyAEvtDwh76KJ5+reELj5ENF3d0EWdE/Rx+5mfj+UY7+0HE//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AutoShape 10" descr="data:image/jpeg;base64,/9j/4AAQSkZJRgABAQAAAQABAAD/2wCEAAkGBxMSEhQUExQVFhUXFRQVFxcXFxUVGBgYFRQWFxQUFxgYHiggGBolHBUUITEiJSorLi4uFx8zODMsNygtLisBCgoKDg0OGxAQGywkICQsLCwsLCwsLCwsLCwsLCwsLCwsLCwsLCwsLCwsLCwsLCwsLCwsLCwsLCwsLCwsLCwsLP/AABEIAMEBBQMBEQACEQEDEQH/xAAcAAACAgMBAQAAAAAAAAAAAAAEBgMFAQIHAAj/xABHEAACAAMFBAcFBAkDAgcBAAABAgADEQQFEiExBkFRYRMiMnGBkaFCUrHB8BRictEHFSMzQ4KSsuFTotLC8RZUY3OTw9M0/8QAGgEAAgMBAQAAAAAAAAAAAAAAAgMAAQQFBv/EADYRAAICAQQAAwYFAwQCAwAAAAABAgMRBBIhMRNBUQUiMmFxkRSBobHwQsHRIzPh8QZSFVNi/9oADAMBAAIRAxEAPwBtunaMPM6NpZlHOvWxLX3QKDLnzji16yO7b0Hhlu1sCdfpJar7QYEEHjwpzjQ7Me9lFLkKnmtCwxoRmVGLxAFaxdnPfK+RaK62uqqEFSAwFGBFADlkfSMs2ktqCXqEqgOVMiKjvpuiNEF3bSecUkVIqWqeYw5+sY9XlvIEuAbaCcFloqviJAjjaWLc22sC+yO67GpWjZs2gi77ZKXHSKwALs6/2hlIoaV8Ie9bHwU0E4PB60XY6NhpFQvjJZFGkyX0fbFIJS3/AAkxkxZ7eK5RJ0vzI4hM61Whx1Hag3AwuMKY/EiZYNLvielVLHPjDXpqpYaRQKkzEaOcic4a47VmJFwxys62YIBLArTxjjTd7lmQVkotcdmEliusW5CGizlnq0pWMr7GRb24wQybtlGtVEM8azhJjKkn2w6w3LJVSaCpjtQojZRmcuRkV+ZNLswXQARwZ7lLDNMYpdExlZVhlumcIKeeyJ5ZnDlEoj5p9FyIJszIk6CHajUu3CASwVNzXkLQhcLQYio503wvUUOmST9AYS3CD+kyyu81VWtCBHe9jWxjW5MVJcsVVubDRT2uEdV6nPPkLzgtLMvRmk1SBSMs3vWYMpvJBaZilurpBQUkuSYAZ8hsyu/dGiE10y0/IX5wZWjoRxJDCwss5iMwYzThFPgHBI7QKRR9FTbnlMQ2EVyPA17/ACiS0sJYlgduaPWu5RMlshp1loQRUZ8IY9NuiDnDF+yXXeMrGpnYxhopGHCKCgqlBwjLjUR4xwFwJ19bSzZU5mnVQ1PVIHIUIAGgG7hzjNFWWSeOwsPyHO5tp7PP6KX0idK0tXABNDX2QdC2uQ5xpy+FJclpPGSPbCZK6Kj9oZr5Z/CMGr8R2xUevMXZ5CPc0p3mDEThrlWK1EowhwuSscHQJd0SyVMt+uojz0tTNJqS4KUc9MS9ob+nybXrVhkaR2tJpKrNP8gk35h0ral2XOXVjvhEtBFPh8C8IMskg2kgzD4QmyfgLECnJeRi8tmnSrJmvLURKddGXEuyShJLLBrrntKYGlRvEMugrI4F5LqZdUu1HEuXGMUdROjhlxi5PCFu8bB0Tla1pHTqt8SO4ko4I5TkRckmCM2zE1XJV9d1Y5utjKKzEZXGLliQ1LLAGWkcvLZujBRXAvzL0AmsACRplHQjQ9ibOdKXvNotZbAANU90Ic5dBxxHEghbSp3iAk5NcmqNsH5hklKiOjoNK74vL4ClJI8FrWJptL4m6Oei5SwDMo0jJalDjzIuSKx2JEXCoAFSaDnCZ2Sm8yZaikLu38tZdmabTrrTCe86R0fZWZXqHkxdq4OQSL7mG0S5jjJWBPcDHr7NPB1OEfQzJYOi7Zz5VosyT5NGwkVprQ6gx5r2fGdN7rnxkZOUX0JM+QHUTJR/EvCO1GTjLZMV0b6AVOdIHlvgvGQabKRiCw3iGRlJJ4BWc4H6/bhlNZFeWq9VQajeKRwNNrLFe4zfbHSi1HKObzbPU5R6NT45Eo+j7M9VBHARrg+DQwqWYdBgs1fWKl2QotqNm7PbVwzVBPsuO0p5HeOUJsgm8rstNo4zeuz82w2kKakLQo1SKivVodxB+EZbJcOMuzVB5Gi/5jTpVnY51opPEgE1POMbfG4RcsEUh8AHARhktxlUnkN/X0roj0demruhP4Ozf7/wjfIP2XuFZpM6d12O4xn1uslWvDr4QUGpPAbf9xypcsuvVpuhGl1dk57XyDbWo85FuxWwqaqY6VlSawzOM9132WOFt8cu/SqKyhkbWiW9LuVVLDygabpN7WScNvIDccty9A+Bd/HwjRqHFRy1ll0rLKu/bVKkzynarqdc416audlW7oOcTzWOq410gVbiW1iGiW6bJMZwUGa5wN9kFHEiRTb4G6XfMvEJbnC/A/nHL/DTxuSyjdG1YxIn+yoisVUbzA75SaywZVxjFtIVrx2gOagUjo1aPzZgk3Lso5t4OTWpjbGmK4wVgmbaC0Up0hpBQpjHovLfmR/+JLQBTGfn5wUNPCMsoJttYyG3Ztiy0EwYhx3xmv8AZ6nlx7GQtcRtse0Eh1qJijkTQxyp6W2Dw4mpXRYRP6OatGwsp3GhBhanOD44YTlGSKi+NnbNPllCiLwZQAR5Rp0+uvpnuy2BJQaEY3U1hSYuITEYEUjufiI6uUZYw0ZnjIiS7S8pyRkCdI7rrjOOA2sl7aZMoS0mrMxM3aXhGOLm5uDXBeOASY4cQWHFi/MtpO0s6XZjIHWFKA7wOEZJaGqd3ivgZueMFjs9dM7osTS64sxWEarU1Ke1S6CjWmjp1y2sMgoa5ax26nwWy3RocmUbkxZCMxMFCj+kGxBpKtSrBsjvAIIr5kecYdUsLIyEmhVvW8FTopI6xSoJ4kKor/ujFKDlAl3KQPb1ZZdSKV0jNWlvwZduGbbK7Ot+9ffpA67Wr4IlTnjgf7isLSwc8jHn9TapjaFLO5dBF+WLppZWtIDTW+HPI6+OVkT5EuzyXKzKseUdeTutjmJlSyD262KGrIRiIbXU2v8AUZew1W8rROYLWg4GLdFNayTgxb1msejVGDcREq8OK3N8FxWCCw3ZMlkGamIk0zhtuohNYg8BOWRwl2acqhQi4D6Rx5Trcst8kcXg9In/AGViGFQ1NNYpx8dZT6Krk4S5JNorDKmqkwnC2VG0NDuMVpbZ1txXKG3OOMmbRZpsuQcMwt1dDw5RULISt5WBbUtmc8ClZLvaeTTUa1jrWXRpSyZ8AtqsDoSCNIbC6MuiAeMiHYTJgyZinUUitsl0TAFaFppD4PPZYP0hhm0hMlucaMfOFumD7RAmRer6FjTvhctPHyRBjuyxLaBlMFeBjnX2ypfREsvAubWbEzJfXBqh4bu+OloPasLPd8zRiUVyJqWOZUgA5R2XZDtlhNkDVC6k7oVZjGQGguaHksDTQ6GELbYsZImnwdJuTa+ytKXG4RgACD8o83qfZt6se1ZQ+DSWCLZS8sLUGYOdPyj0sZ7WFKOeToklgQDG1coWbg1gkyjSbNVKYjQnQase5RmfCI5JdkUW+jnG120dHKsMOJKy0rV2GdSoGS1zBYmo0pGGbdnPkO2JRFiyzVorTO0o3aZkmgruzA8IzWKTeI9C32RXhfnSzUX2QRFw02yDl5gS5eToV23xLOFCVVQtI83dpZ8ySyzM03Lk2te2EiSSoOI7qaQNfsy2z3nwPrm4LBSC/wCfaXKg0Wu7hG9aKqlZxlgybfLN+iKOCJTNxJUxfhznH0A5Y3WWQrICJdOIwxy50ahSxhsalHBVbRWJSAUGFweBWNGnV1f+6nj5oGzblbQmWk0CWXUaAEj5xnk4PKiypwl2HiUjnC1DCMyhyi4RjKWGT2eUVqtagaQE5Z5HQi03HJ6ZY1Y1bMiKjZJLCL8FPls2tdlE1cJi65uDygrK1YsG8qXhXDrQUgXy8hRhtjtKO2Xc8tzNl+KiNtd0Zx2TMU6pQ5NHlNOUkoRFqSrfDFYb5Fu8bkmpnhOGOlVq4S4yFhpFaLvYnJTWNPjRXmQHtNhZciCIZC2L5TIBvZ+UOUyELSoNSLMyrIzaee6KlbGPZDyTnlP1SQQd0XKEbI8omBsuza0TE6K0CoOWKOTd7OcJb6g1Y8YZU7azJckoLIK1XrEZxu9nxnYm7xuU+io2RVpUwWkpjVT1hwrvjTr3GyHgp4b6ImXG2Frkz2WZKGozypGLQVWVJxmKm03wJtqUAx2INtFxlwNFz3gENQfCsIkmb4pDp/4+log6pZshQfOkGtTJcYDWmT5yQ2/bx0QkFQBLExnoNK4SklW7ZDUUmpoTWlNThbZLGBcqox7Ea9v0h2i0OFkK0oqSQ4dsbgIR188IzNR7unOHOtJbpPkuMM8FHs1ZGmTps2YSaI7MxzxMzBTnvqXNT3wvU2YhhFyW2LbL+w2Jp+M6KNIw2XKnC8zJngZV2NlpIEyY6rvqxC+p3xz17QtstcYRbRe1vlEMybYZaYVWZOemoIRR/M+dOYBhqqucs2SSXouWX4WOZPADZ0kk1EuXi3Aq03w6/VbwQQ+eplFYivzf8wHCMX1yXMubOIoGMtfdBCDwSWB8oxT1Tfbz9ByqN/sjEdZ5h7yAP99YzvVS8v7heEjRLIi9ma6H7s4p6LlBrV3L/ojriWNkttsTsWjpF92bhf8A3DONMPali4kA6Yl9IvQutJ0rDUduXmM/eXUevfAzr0uo5lHa/WP910LlCSWBHthmy7W6JNxYaFSpyowBHjnmIZZRXCGHhr1M+31L8Wpko5mEvvEcrwoy91LgDLzlBS3rOZwtMK7yYU6KlHOcst2PrIVZLzXGVxAwidEtucAVzlCXyD5l4IjdY5EZRdMfPBpdqyL9r2pQTcJYYa0jUtBKUNyXIEnKSGWTMBQFcwRXKOVKLUsMcuI8Gpm7iIvb6AeLztkjcSFGeEeUTdIb4cfQX70sZd+zG+izZHs51mdzM2bZ9W7a0ESWrkvhYyuqcnybzdmLLLUkqT3mK/HXt9j5VQissXrdZJYyTLkI1V2zbzIwylyLF4WcBu+hjsUzzENPKBOjh24vJcXVJQgknrc4y2ylnjoKLJLBbBZZhAGKW+TiAuqd8MvhroPIHfkyUX/Zdk504Q3TKxR9/sW+xfny1rnHQhKWOC1kuLRe12yCvRtMtNVoSi4FVlqNZlMQOWgGh4w10yfbOlGDaykLt/bSJPQrLs6ycVcRMxppPXDLhqAEpSmVagkQ6FMYvKCWV2wBprTqNNd5hGmJiaZAb9MgNOEVKTjxHg1VVQlHLPS0FCdK5QDfkVLCHbZuySRZi06f0eMgiWsvG7S1HVNagLiJJ35BTGa3Z1nn6GG6bk8INtN+KFwWaQAB7c04ieeFaAesZFTDduk8/X+YFbG/IobU82c9Z0wnktWNOA4eMPUoxXuoNRl5kMoOxKy0NNBUEjXnEk4pZkxOyUmOVjVZSKGyNAKCmJj9bo41jlZNuP8Awb4JQjgsbDImzZmBV6MAVY5FhXQFjkCdaZ86RSpi13l/oFl/Qt7JszWvSUJ3EnHlxOLLyEaoaab64FucUW8u4JdAAN2dBl6CNcfZ0n5sX4y9Ae0bOyhTq0JNAaFSSdOsKfGBs0Elx+5FYmD2i6Z8pWwuxFNDSoPBTwOmemvMKWgsjLGC96fmU1kuuZKQTJyVcM2IgAOmJiQKaOmehzBqAdAbvamnBrC6z6fX5Cp156LeTcXThZspq1zxZYeYpqDyIhVPszVTWONvqZtmC8/VLFaMUFRSuZhkP/HZJ5lZgvasYKxdipAOIzXryIEdJey4JYlP9ERQSN7RcMhVq0x6cSfyEKl7M00OdzCUM+RTpsvd8xsnxH8TflDK66OlN/z8g9sl5DJIuxJSBVmMqjTQ/EQi32RpZPfJlJtdEM67hNFBaAfKvoRAR9laf+mS+xUk32bNdM8CizQfMHzOKKl7Cg+Uk/uibn0VFuuy2pmrk+CTP+Jhb9jwXcH+Tz/gDHmATrzvAdUCSDpVw8v+7q+sZX7K00H7zf0fA1WMGtNktWTT5heufV7A5CmUJthGHEIYXqZb5SBnlVGRhCljsyZKy1WEu6gZk5RuqtUYcj49Gltu0yjRtYZXerFlBBd12BirsBoITdclJRLj2XVh2clCUJtesVJNdO6Mduus37PI07Pdyc9vuSem6goKx6DTSXh+8L4wVdusj4o012RwEsFPap2Mk0UfhAUZaUAjRCO3g7Nk93y+gA6nhD00ZGmgqwSCak1CqKsfgo5k5DxO4wFjSDhLHJZ2KxPOJyyFK6Cg4Z+XnwjNOyNayW902MSSN7OByUVOWgqfLSOdK3PSIq0ieXZ5fuu/eSfQZQt2S9Ugti9A+VRR7KDwHwjPLMn6l4wE2EtMNJQoKV6RhWu4YB7VTkN1d8VKvC9/7L+5S56G64bjXrNRiSQOkOEs1NaGmS14CmUSuuVrwuvRFTagMVrmyrMheYQO+lSfz+so7ENLGlZkY5W5Ee3bfzCSJclQK5MxxHXcMgvr3mAlqMfB+oDawa3ftfeE98EpSzHcFSgHEk6DmYqOo1MniM/0AbOhXWJ5lDpnRnrU4V6utaDMV746tPiOHvtN/QpFbOts7pEM0yBKBq6rMYtlXCM1o2eEnMaU0riVZqIp5m19EHlJcB00S7QrFGDAgq1Mytd9OWo7oy3U13JzreU+Gv59w4T8hXslqeyTDUHCSOlUVpynLx481rvWMGk1E9NY6rHwMlBSWUGWnbGzISCcwSCKHUaxuesy8bWZtzRAdtrMdK+UBPVv/wBSlNs0fbGzstCD5CEy1LccbQtzB5N+2UGqpn+ERn34ecFubLRdpZZFMJ8o0fjG1hoHcekT5bnqr6QCkn5Fqxss5doCjPKNELtpbZl7xpoaw38W10ysozLvcEUYA98EtYpLElkHKIfs9mc1UNJbihoPFeyfEQG3TT6zF/Lr7dA8AtruEkE0WYPel0R/Fey3pGa72Zu5XPzj39umBKpMqP1b0f7QVIXeBmv411WOTdpbYppcr+dryB8NrhFJb6PMxM4IO+LqzGGEitjyWkyfJlyiFbdGVV2Tsy0W4NGbstEoyMLvQmuVYq+qxWZihuMxK2/JMnoqSVxTOMadM7N+bHhFqKwKz2SaKdXPvEdVSrfmTAhNlSuv1nHY7OpnhB1y3PNtM0JKXPtMxyVFGrudw+Ogzhd10KobpsFPMsIv/wBUh26GQapLqWcgddtGmUGrbguigZnUnE9Q0t9nn0v5+rNfgZ6Lix7PTFSi4RvJ/eEk61NQKxis1cJS97/BaoaXBOl1zh7a/wBA/wCUC7Kn/wBleHMIl3JObWY3cqhfWrU8oB3VLyKdcvNllduzHWBwl2GmLr+NNPSA/EOz3a1n6AuEY8yf3HOwbNnWZpvBzJ3Z+GWZMbqPZls+bfdXp5mazUxXw8hl4W9LMuCWoL8Nw5tT4D01jfZbRoY7YLMv1/MxylKbyxKttmee+Oa5Y89ByUbhHDt1U7HmRWDFl2f6Rgo1PLTiTEp32zUI9srAyWmfZrtkiu/RR25p4twX0juqNenjj/t/X5FISb52stlpqE/ZJuVeHMxms1DsfvPj0RUuEVcq7LQ+bMx7yYyysh6EiuC3uSz2iyzRMlsa6EHNWG9WG8RdeqdcsxCwPl4S1tMkTUFHXVd495CeHA+PKH6muGpp8SHa/QdXLnDEa13Sk16Uo1OrlTEo9k/eX+0U9kxkptco89rhlXVvGUbStnVAEFKTM8U8BUu4k3wIW0KlXYi7hFYJgJWSoyoPSL4KJZUzCchEUmiImm2qoi3MjYMZ2esL3cgm2LhBZITyJlIZGREHybSVzBjVVa4vgIOWasyhPVbc418eI5RtThby+H6li5f+yizCWlgLMpVkFArj3k4HiPo5NRo3y4d+nr80C0K0+5jhpn5RylPDBlnBvZ7lOHT0gJ2clw6JBcp+gYHxQjR7kPE+sWriHMrrulpmOgxdGMThdQPvMerL72Ij0c59eWfU2QeVwOezEyRNszGZPFksqsBMlSQ7T57daiNNoAxotaLWikaAwh0RUm5vL8v+F/dj4trGxDHsTZ5b2r9kmGT1gFJqcGE0BPHIGOW643Xxqnl5f86OnqW69Lnz4Oim6JegqO4xtl7A07fDa/P/ACcVayzzNP1KnFvP/EVH/wAepz8Uv0/wX+On6IkS6ZK5la82Nf8AEa6/ZGkr5az9WLeqtlwn9hfvna5ZZaVY0WbMHtaSVOhqV6z034QQN5EFPUQqWKkkvX/AO19zYnHax0m450+ZNmZgIgEuVLrkcKKSGP3iT4GOfO6yxZj93/b0Ez1CXEehmu+as5BMXMNnnrXfWOU1LLz2MhKMlwFiyDhFOLDwWN1SggmMdw9ACT8BHX9kw2qc3/PMXNCTaLO1omtNepJOXADcByjJbe5ybfmTAWl26ACJCLYuayyylWADWGKnHLDNiFXgBzygG4plmbHfSS2zIKnJgM6jwh9Op8OXPT7ByQ7QXdmryzqQUb8Wat509YTqa/Bs3x6f7GyuafLAbPbC4ylsWBIYCnVYar9cYVZGWfd6YmytRlgnUTjpJPiwilXYwMI2+zzz/DUd7RPw9heEeFjne4nmYn4ewrCA7RYrQGBCLTfRoZGmeORUoc5RI4mL2pbd6msJakhmxAxmAntEd6mK3MB1myTyD2lPjFqTBcWgqXa84NTeSiwlTI0wmgkSJMKmoh0ZuL4CLiyzw4o3hy5j0jp02KawymgS9bKocnTEMXjv+uccH2nKNGp97qSz/kGT4wBiWoyrHOlqam+GVGSSwTJZa8I1wo3rKYe5HhYxxEGtMvNk3oWLNPCZK/U06MrKKciFw6jnUQe/L3NZfq+R8dQ1wBTdnbBNmvOnTLQ0yY2NsJlIuKgBKgDLT1Ma/wAYtq3Zf25/P/gOOox0v3GO6p9jkFTKaauH2WCvUbxWtdOMZ4+GrlfHcmvLCa/cbZrfEj4c2n9yztO1A9gMddyj4mDt9o6iT9x4/L/sTGNS+JlPbL5tMwdWYE8/+nWM/j3Sfvzb/PH7YHKyiK92OSlN1rMINonTZxGdCxVPBR+cH42Ov8/uJlfJ9cAu0t9iyy1lyUUB64qCmWleZ5mDrXivlmSyb6EazPiLCueZEaprakzOy62MvWbJmjESUrQjhU6xm1lcMKUey1La8o6sLYIw+IjeuSW7LyDTJkvXCqsRxFCHp3BlPdWOv7Oktsl/PmLk+Qe0ykkE4iABmCaUK7jWET0qqlh/l9A02+gWVeSzBWWykcaxfOMLgmyTPfZZj+3lygVTKTKaYVJuBNWqx55w+Okz2DhB8q65Y3Q2Okgi8hE6yhpZTdQ4eR4QdtCnU4fYKMsMWpr9BNl2jSVNCrO5E5JM8DkeRjnaae1rd0zU14kMeaGZ5I3R08RMmGRZiAaRZqK74rBDR5NYmzzKfobLZ+UV4SLNjYkOoEU6q/NEw2C2i6JJHZEJlRW+kXhlXadn/cJEZ3pZ+RTSKm045FcRy5whwaeMFxo3dEdk2mlE06Ra8CRDYqyPLQMqZx8hqui1LMIw68I6elmptYAAf0k30LKJLEZNjXxFDT4+UJ9r6R6iyGPJMz2ro5xM26ZuyIwL2RFdidr9SCbtvaPZNIfD2bXHzCUX6gh2rtR9swz8DT6F7R/NnP1WMRoPfZvrOIQ2k2XOv5wySwsCocyyEpJ+s4Vg0G7SeXoYosiNn5ehiEK+9brWYuY+MVulF5iIujxkT/1OtcUuYtVOak0Ma/xMsYlEz7mFUZEZcKqn+pnUV5wriUk88+gI33E+JQuIMABQ1qSIwyfvYawa6Jt8BqsZLCaO1WvqcvLKO3pYuEItdjEuQ+8bHLt8qgTFQ4jJY4WRt8yS3A71NQeAMdHbvWV9vT6DF7pFcl0yl6q6jVWGFx3r8xUc4W60xqm0hmWQBpBqOBLPFCIhMGCxisl4NWNcvn6iJ2QCtlkEyU6EZZ1G7ra05Znuyjm31Yzj6j6pYYPsvay8ky3NZkljKc8cPYfxWnjWNtElOBV8NsvqW5ENcRSZGZkLeEEk2YVwTFrAOCXFBYKMExNqJkxhEV4aJlmrpUUinBkyBW27lmAhhWvGFyqT7GV2OLyjnO0OwDTG/YLVjuH1kOZg61JPBpnZFrLHjYDZc2GSTNmGZNPab2EX/Tl1zbm2/dGuFUIPclhmCb3PgurfapKy3mzwpRcqMA3cADvMRuON0gWiCyybG6hls0uhz/cy4idUlnADSQSLqsj5GzST3ypUEq635InALP2Hu9zU2WWPw4kHkhAiPT1vyL2ooxZfrKPM7QjSZIp9CDhHkXN4RstlP1SLnyy64tI3+xniPSA2jOTb7NTMkADuibCZE++dqaMUkqaA0Lnf+HlzglRntip2eh6y36GOFSWI1xaE7xGd1WQ95+Ylt+ZHa7pkMS5FXbOgyoeAgYam1LHkCzLAfZ2l0ZUDAkmhJ4DLdFL/AHVLtglrs/Zys4mqhaUyoM6ZEwmy2OFnI6l4kMrWYNTkKR6bTxWxGlB1lkBaEZERqSCzwWLykm06RQSNG0YcwRmDzEMaUviIm49ED2K0JnKmLMX3JuTdwmrn4sGPOAdcvLn9w90H2sEL3kU/fSpkvmF6RPAy6mnMgQttL4lgJVt/C0/58yazW+VM7ExXPBWBI7wMxETi+ipVzj8SwTmkXiIPJjDRgdx6p8dPX4wuytPktMXZoNmt6nRLQvRtw6RatLJ7xiHiIyUf6djh6mqX+pVn0GRXrwjoLBjwZNnQ6iLdcGTc0a9Co0EU4JdE3MxFYLMVisFmREwURTJyg0LCvCtT/SM4vDKJpctm0Bpz6o/P0goV5KbwS9Aq5sa/dGQ8d58YdtUQctg9qmlqcOHCAm8lorL9tGGzTP2aTeycD1wkhhStOBz8Iz3WKEOVkpibY9sLx7IWQqjRVlUAHAdaM0tc4rjH2EqTbwHptReO8y/CWIU/aNnk/wBAuSwkbT2ymYln+Q/IxX/yV3y+xfIkptNO+h/mE+CvUvJ5dp5pbT0/zBqnEexT5kGrtQ/u+hhDo+Y7czY7WP7v90RUv1Lyyptm0D2wMimiKQCB7R1NTw5Qcq/Cw5eYm2b6KqYGljIVJNOIA4mLW2b5FYyDsTJd2G8Ajd3/ADhuFbFJhYyTSr+qMia8OIhctHh8g7cBVgvyjUOh1EKt0mVlEwNlyzpcwVABeoyBpHJ1EJweG+C0kNOzdrFos8uYNSKMODKaMPMGPXade4kakWypGjBZPLEUw0so3U04xMsrB5rdhoDXhoSPOL8bHDJ4foQ2uyWad+9ko3eoPxERquXaCjOyPwsFNxSP4c2dL5LNcqO5CSvpAuqD6bC8afmk/wAjX9TTAOrasXAPLlH+wKYHwOOGmX40X3EEvi5bZOADPIbNSCEeWwKkMpr0pFagboTPTSk1LHP1wMrurj1lfqSpZLfvlWYcxNmV8jLPxhypnjr9QXOnyb+wSkm2D+HJ/wDlb/8AOCULF5fqA3U/N/Yk6K2H2ZA/mc/IQW2z0/UHNXqzRrvtTazJK9yuf+sQLpmy99a8mTJdkz2rQe5UQepBMEqn5yBc15RN/wBXSh22d+TOxH9NaekFtiu2Dul5E8oy0FERR4RFKK6RTy+zfpiYJSbKwaT2yi5dEQI0KZYBeM9VCq3tmgHGgLH0EYdY/cwRlakiWHOQzjm4W0zpYmFJLlwKURxKsuXBpRII7WJBu9RAqbFsjk3YhqafCGzswkhMMt5CVuuWeH+2E+Ix4HfFz/sJnRKC+E4ezDKrVvW7ovkUbjs5ljCgLEisyuRUjcAY0aqam8y49BEuS0mTGQ1UFk1Ipp3xlSjJYfDKKu8rwLChWvDLdGqmlReUwkijY8AR3xuXzDLS7rmtE6hRMtakgDvhE7q48MbHTznykPezmzFolTFYvK3Vo9cuGkcvVYtg0l+wz8HYmAXZfrXZbp8vtyGnMWUagOcQdOYBAI30jqaS1+HHd6LP1XBqembjx2dZsloSaizJTB0YVVhp/wB+UdDvkyNNcM3ZyIplxZ4NWBDN8EVghno4spI80kHWKwWY6Ic4mCGlqmqFox7t8IuaS5Dri2+Aa7Z1SQGJGozOnCJRPPGQrYY5wWAY8T5xqWRGEbYjxi8srBisQrB6sQswVisFHsMTBD0EUeKxCA9snJKRpkxgiKKsxNABAyaXZaTfRz6XeYvC1ljjWTLQ9HTtVenXIO8jdwjmaiSk+ei7VsWGET7jmq2NHMxKailR3ikIdeIZXJkcXuyQfZXPtH0/OM+UMNls00fxD6f8orKCyV7SBpiP9UNhyxFssIlWzADtN/UYqcssuCwiZLKv+ow/mMBkMlWxkjJ38zFZLTIJ1yKxJJNTqc6mC3YKxkhtd01GHUUoBmK98BGL3ZiLs90XL1uIySgYOMVaBSWPjwjXG2XKeC8MqrVYwmIsHyFc8sobC1ywlgOCy0G7P32ydXI95OndFX0+Z2qZLocVM1lDqtAoBxZgkcaDM+MYPdzg2JYFLaGyMHExmVsWVRlp9ekbKJpraiSg85D7ovG0WVOms0zDnSbKYYpbGmTFNxPEEHnBVaqVdmx9eQ2/Q13Q3rhjvcn6QbNOAE+tnmbyetKJ5OOz/MB3mOlG6Eji2aO2HllfIbLNNV1DS2V1OjKQy+YyhnfQjrsmEDgvJsItImTxi9pWTDCI4kyVN5WUsco5+prZtosS7BLqlMrGu6K00GgtROLRfoY6KMDNxF4BM0iYKyeiFnoso9EKMHeTkBqTkBzJ3RCCdtH+kKzyAVs9LRM4qf2S/icdruWvMiFztjE01aWyfOMI5dtFtLabc37VqqD1ZaCiAnIUGpPM1jPKTlyzR4ca1hD1clh6IzMiKPgBHCUMFfGkc3USe/g59r3MtZNpYNVDRhruB74pTcfeRni+cFtKwTtwSZ6N+Rg9sLuuJfoxhHLsjmvUpQ0zy8uMKjp7JZ4LE2bY5bA9Zh5/nDIPbHJlm8zSRiXZNwmeYb84U5fIesE36tP+qvkfzgd3yL4MixTBpMU+B/OJlE4JZUlt5X1imiiw+ydEqzDm7Gkpfi5h0U64bn59AuKbyzSzSXqS2ZJzrGSyX3CSyym26kr9kfIFiUUcqsN8N0XFyGwjmQq7PzrNIKgy1eYKHG5JFd9BpQRvvds+U+PQ7FUK499jNP2jGM5delMSmndlvFOMYJUtrJ0K4r4fITL8tL9MyNUAtiWuhrmCOW6Ojp4R2KSM902p7WX9ydUKGzSYoFe/5gxztT7ze3tHXpi1HjzALfYTKmld248QdIfVb4kExOzEsktinvKbFKd5bcUYrXvpkfGDVs4vhhT0lVq96I3Xdt3aVAExZc3nTo281y9IdHXyXxIxT9hxfMJYLyzbfSD+8lTUPLC48wQfSHrXVvyMc/Y2oXWGWVn2tsbZdMF/GCvqchDY6uuTxkyz9naiP9P2LWVapTiqzJbDiHU/Aw7fHHaMrqmu4v7GCK1pQ9xEZZyTYai12es0qlT8YdThIGzLYQEh2UKeTxFNcu+LyTDBbdeciSAZs6VLByGN1WvdUxWUWoSfCRTWrbiwJ/H6Q/8ApJMmjzRSPWBc4rtjYaW6fUWBTv0i2YdmVaH/AJUUf7nBHlCnqql5mqHsrUy8sfUo7w/SLaGykyZUrmxac1OXZCnvxQqWtj/SjVD2M/65fYU72vCfaT+3mvM+6xog4ES1ogPOlYzy1M5eZur0NVfwrkAtEghCeFB4k6QuEk5YLuhiDYdsJdJn22QlKhXExvwy+uQe/CB4xsrW6aRxNRLbE7e9xqFAXIgeZ3k+MHZoU1mPZzclatzTcRyFOJIjJ+EtaxgXtxLISt3qna67blGQ8Twg1po1/Fy/QYEy0E0VNHzNCD1e4HfGlVeIsy5Lxg5WhO6cueep/OOXNY4wZqstuRKC/wDqL9eMKwvQee6Vx/EX0/OJhehMnunf30/2/nEwvQvIXdUl5s6WhZCC3WoFPVGZ08vGChBSklgpyL61gzXDggAky0roqLoR30r5Q2Sc5bvyX0AkLd62/A7EzFCgkaD4xm2b5PgbCLk8ISL62pM5cAJC6kZE1G+sdGjR7OWbY7ILESglzCWyNSTGySSXIcZcjDd001BYZ0pnSopx4xz7o8YR06J8rIftRYMcqXMFCy5EqfZJ3jvp5wnR27ZuD6f7jdVVvipLtF1s1LDKZD5ZBkJ1z3+cYda3F+LH8zXTY4w48v2CLxu8suFh+0QZfeX5wqm5ReV0/wBGaHtl7y6f6MXglDHQzkOKwFyEhMmaohBlwvcHg1MoRe4mCJ7MOA8hBKbKcUzXo6aZd2XwgtwDqh6GCze8/wDU35xef5gHwK/Q9Vvef+pvziJpdY+yJ4EH5GDLJ1JPeSfjF+Iy/Ah6GqWJRmFA8BFO2T8wvCj6EokwO8mww8uIpFOIOVhqYhonsdiZ2ooz9BzMBZaoLLFtY5ZDtIVTDKTPDqeLcfjB6PMs2S8zBrbcQUUdM/RXcAkSemZevMAFd9NT8o7Ojg23N/keZ1M8vaPVI6BmMFYpohX2+zSKVmCoO41IPeu/xjNb4NfMgk2VM2/lQ4UQBRkK/kNBGCftDDxFcfMps5Qs5AKByPr8MZZKTecAQjhGemG5z5f4gcP0DwYFo+8fL/ETb8i8EotFfa9Ira/QmC62Tes+oPssPEjLfyi48MVY8SihnvWai2TpFyCqcNOIXAPWND2urKCa6ONbVWhwqggipJzFKwelgtw+p4TFZACRnrHRbwGuSxstjB7J30zyjPOzHZorhnoNAaWaAnrCh58oQ8S5NsMx4Rb3dbyqkZUpQjWu4CMdtKkzo124hydQsWy7TLKk0Gk4ftE3Ag+y3IgDxod0FDQOylv18jkv2hs1Gf6emYnSellggUdeOoYaqY8vzRY4SOrXZ4c//wAv9hUvSw0o4GTajg28R1KLv6X5HTrafu+gDLQiHtpmiPAai1hDYTZ5pURSIpGhSLyFk1MuL3F5MGVF7iZMdHE3EM4ImSZPBIrJMm2CmsTLfQLkkDiYriqEMKkVBBFRqMoY4yg/eWBcbI2LMXkmsthLtQDxgJ2qKywJyUVll80gSUwr2iKs3AbzGBTdstz68jGp+I90ukUmzlxG22oZHADiY8FGg8Y9Dp63LEF+Zw9ffmTkdtkSgihVyAFAO6O9CKisI4TeTeCIeMUQitEgOCCMoXZWpxwyCfb7rdXIEvENxrHAt0s4SawFwJRWR7jf0j84X73qCYPRe6w/lET3vUvB49Dvxf0iJ7xZDMeRux/0/wCIJKZAnZ+1S1nAISNDmPdINPlBNSSyzNqHtcZfMvtoLYkuzdHUgCculK4atRxxHZPjBpf6bgvUexevq5ZtskMiWiXNHaUdItajMZPmPAwNF0oTy/INcHJXlMjFSKFSQe8ZR2001kYgiyzSIXOKHVyYZKmFstYS0lyaoz9Rz2BulZs9JbKSS1SdwUZn4Rksi7JqK8xNt7ccLo70qAAAaDKO0opLCOcVd52BamYMie1z5mPO+2/ZynF3w7XfzOjpdS1it/kLF4XeOsD2H3+62490eYpufHqv2O5Re+PVfqhVtNnKsVIzEdWE1JZR2q5qSyjWUhi5MKTQUJUK3CtxhrPEUyKwjNmgvED8Q1+zGL3ovxEYFmMX4iL8RGws0VvK8Q26GB3A7xWv2RJmzGE0FsFAOuUwggVAFaEnPX5R2dLKyFa2cZ+Wcnmvaeoq8dxnHdjHnjH0+f1Lu47CjIqyRRBlThxrzjn6q2Sk5WdnZ0mp0/gJ1cJeQ3WWyrKX6z5COPOx2SM1lrskBXrJY0lgVeYRUDUA6IPrjG3RQ3yyul182JuvUYcdfzLHrZq5VssoKKYzm558O4R7LTUeFHntnmrrXZLJcRpEnosh6IQ9EIRzBC5Ihwjppm4eo/5R5/EQjX7S+8HzX/lE2x9Swdra3uEfzD84NQXqQHmWzL2q14wagWQybyZZisK9U9//AHhvhraJsgrMxGbaKd09lWYmq0xcgeyfw6DwGkIhxLDE6af9Eu0IVotb03esbIVxNhWzak1pnyjQuFgKLPKhQ5gehiPDGRngJsxNd/DX/MLljBe5s6f+iWRS2VYfwXoedVy111hOnmncl9QroNQOyUjqmI1ZYppPstFJb7Dh5od3Dl3R4f2x7Leml41Xwv8AT/g6un1G/h9oXrzu3FQHXRW4/dPOObTft5+51tPqdvP3X9yimWRpZzBEblYprhnUjdGxcMKkqDCpNoRJtEps0BvA8Qx9m5RN5fiGDZeUX4hfimPs3KL8QniGRZYrxCO00ttnwy3ZaVCsRXSoFc4Kme6ai+sip6iSi2vI5detrLOxwgYmZuJFTWleWkespgoxS9DyV1jsm5vzeS02Sv3oXAJyzB8aUryrlXnGXW6RWxYzT3uqWTpr2+WJfTkgqB1VBBNTpWm86CPL/h7PE8LHfmdqFqlHh8ebCtkLOwfp5/7x64RT92Du7yN8eo0FcaZL08v8nL1d/icR6HcGPQGA1LxW4hqXMC5MhFNtIUZsBC5XRj2yAovaXuYHxhEtbBPGSotNBhmZA8c40b+EyxHs92y5a9kTGpmcRYeCk0Ay4R53J0oaeC7CbNJl4DRFKkDQYzUag1qajgf8QceUF4UYvGDD2dSK9FLAO8qprnT3ajXSKeQlXD0Krae65bymIUCYgqCAFqK9k4SBppU/OLjLDwLspUo5S5OWCeCSQy68V/5GOi444ObH1La5L6Mo4WKlDUZ0K0PaRx7h9DnCZ1+aE3U7nvj2C7UbO4QbRIBaTTEy1xNKrman2k+9w1yoS+ixS919l03qXD7FLFy+vKNWDQeU/Wf5RGWgyRNoR/mEyjwMT5Q87BXz0dskFm6rNgOfvdUe1xIjJGOyal6M0TblBo74BHaOcC2wuCmEgVbrVzyocoyamdsZQ2eb5GQUcPIBtHfKWaXidSQagDiaaQOsuUI7Ws5+w3T1OyXD6E+4tq5U9jKmAIx0BzVgdBU748PrPZ06v9Svr9jsOtvmHaLu0WQUo2anQ7xyP5xgha+12Su1p5XZTWi7zKbiDpGyFysR0a9QrUEypJblCnLAmU1EnFkMA7ELdqM/ZDE8RFeMjBsZieIi/GRp9mMX4iC8VC7ttbuikYFPWmEoOQ9s+WXjHT9mU77dz6XP+DPqrttTx58HMr0Qk/W+PT0vCOA+geRIIoaHSh8YZKaKSLKx3lOldlqAGuYBGXZNDlXnCZVxk+i03HOGPV0fpBlkUnLh5qMvEGESqmilN+Y7XXtxZJlE6ShIGZoPnGuvVNR2zTBclkIa8piKaCq1NHqCKE5aHKMnj2xjiPXqHlMBW2WiaaJn4f5hSldY8LJMksy5sgbVOVAxoAXZak7gcdKw+Ojaw7ZYBbDVuCz4AJRJzABEx27yaN3xot0dUktr5BiklhA17bUy5L9FLltOKgB8BqE3KCRXPI+XfDp2whwwZWJHMbDtlMlqKkuQW7RJBBO8A7qeEcyWneeDs+Kiys+36AmssKGArhyI55giuZ1i/CsXRN8WWdg2zkzSVbLdmcmz9qi5H0zhc4SXaDWH0Vu0l9YjhDDACCNRUECg3aGuoEVCGeQ28cCHPkFCVqDQka8P5jHSUt3JyHHa8AM5W5QxYKLLZ/aGbZWGrJwBzUb8JOVPunLhhOcBZTGXK4Ym2lT+peW3Z6yW9WnWV0kzNWXSUSffXNpBJ35rwrWsBHUSre21fmIV06niz7ifeN0zrM+CdLKHdXNWHFGAwsOYJjSpqSyjdCUZLKZDJGZ+vlFS6Dj2dB/RXca2m0gvmsoYyM6E6KD45+EIjHxLFHy8xs3thkddt9uns83oZGGq9tjQ5+6BiES/UTcnGDwkXTRFrMgG5tvbS3a6OYN6kYW8CKgxjeuuq+LlfM6EfZtdyzW8Ma/1xZrbKaU4wlh2Jhw1P3XGh4GNK19F8Nr4fz6+5knoNRp5bkuPVHKdrNm2s7llbLUFsIYcMVP7hkeUZ4zSe031S8SOemWOzO3UyWol2pS4pQPvpzyo0cnW+yIWSc6Xh+gfg7+ZcP8AQeLvvmz2heowI91tY4lulupfvL80LnRZW8/qg2TKXcfAxnnKXmKlOT7JsAheWBuZnAImWTLMYBEyyZZowHKCWQk2cPvW0mbOmvU4S8xlFSQAzVyG6oAj3VMFCuMfNJGWxuTeQC3S60ce7TxGXwjRVLHusxtGlkk7+USyXkCuQsyl6MVFSzVHJVy9W/tMLUnu+n7hNLaB2gbjuhsWLkE3XbZAZRMlnXtAt8AfnFzhLtCx/u29ElqRKZmGVMRw05k+hHKMLbTB6Ib52ttMpFliYR1dUIDk6UNcwNTUEQ6u2zGE8FpsUrZaJsw457O9dAzk+RapMW5ZfD/PssHkW95ZxSmaWfuOV86aiDSIMezW0mBWWaVGYIK4lLE1xFsJFTpnGa6tyaaIuOhNcZVIGZy5R0F8jfkhwFmOHKn1v1g+EuSsk1ibr5biOe/Pvhdi93kOt8l1eTmm88u46/XGM1aNEmB2zA1ScNTmetvOvGHQ3Lgw2fEyqmyk4L51/wCmHpsWCzbOu6n1/JDFJ/z/ALJg2ss9pTBpbMrDRlJBHkIjSksMjSawxuurbIFejtUtZks60UEH7xlN1a81wxklp3F5reDLLTNPNbw/0LOTslYbYMVinrLc5mU5Zl8ASJi95xDhAvUSjxYsfNdBQ1FlfFsfzQ/7B3GLts015rIXNXYpiICqMhU5nedBrGiicIpzzyaHdG1pRZya8b1SfNmTCe07N29xPJuFIyeHNf8AX/B04tI9ZxizQNlvUg/FoVNpcSZtqhN+9BMtLNfDplMViOJAB9NYyz00J/CzfC+a4mmW0q95E0UcKw4GoMY5aa6t5iNSjP4X9ydbpsbigJQcCAywt6jUxeXz+hTVkVjYmiFti0Ocmcld1Gw+hg17VkuLIsQ51ruMo/QKs913lJySZiHPC3xNYXPUaK34o4/Qpy08u5fdYC5duvFe1IRvBh8DCXVopdSaAdND6mvuTfrm2f8Ak/It81gPwul/+0H8NV/7r7mj3heDHq2YDvP5gQSo0SXNhXh0r+pfqQ3hPt6SnmTMKKBU4QCwBNK5E5CsMpho52KMOX8+ipS08Vxyc7KZHPd8o9AnycdkOGvM/KGJ4M8mFWSyZ4fep4AjM+A+EKnPHIMY84NbUwJJAyyVRyGn5+MXHKQMmD2uXRQDqc8/SGQll5AawVjABs840rOAGW1inMudBpkcx40EZppPgrBmdeOuEEuf4jGvkN0UqvXr0L4NFlYs3Y95qzHuERyxwkUaPNGiLTm2Z8tBBKL/AKn9iE9kkq1cS4iKaMqUr3kVgZSa64LwAzOynefnD49s2vozL7f1xgvIpGt2aD8RirhlfZdXvv8AwL/bGesbIrrXpGiBil2yhtesa4AAbQZRHFkCLB2oCzogw7O/vV/F8xGO7phv4Gd/ubsL3COfQcf+o5dt3/8A1P8AXCNMuz0Ok+BGNm+yY5us7R6P2f8AAy4m6RiR0F2Ut5b/AK3xtpFz6MWGJcOh0WcuMkgpF7dkYbjmagv5Uc+RzJ9ksAADz4ZAZAW777D/AIG/tMdPS/HH6o3r/bf0ZzqXpHo32eeR6RqPD5xJdGeQbYN//tzP/shVvl9UFH+xFZu0O4/ODfQvzKy8e20aKugJdlfN18oeugGXT6eX9pjGuyAEvtDwh76KJ5+reELj5ENF3d0EWdE/Rx+5mfj+UY7+0HE//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36" name="Picture 12" descr="http://static.bolsademulher.com/sites/default/files/medicina-alternativa/Cha-milagroso-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9680" y="3429000"/>
            <a:ext cx="5072600"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823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2"/>
          <a:srcRect r="64986" b="15325"/>
          <a:stretch>
            <a:fillRect/>
          </a:stretch>
        </p:blipFill>
        <p:spPr bwMode="auto">
          <a:xfrm>
            <a:off x="0" y="30215"/>
            <a:ext cx="5286412" cy="6781182"/>
          </a:xfrm>
          <a:prstGeom prst="rect">
            <a:avLst/>
          </a:prstGeom>
          <a:noFill/>
          <a:ln w="9525">
            <a:noFill/>
            <a:miter lim="800000"/>
            <a:headEnd/>
            <a:tailEnd/>
          </a:ln>
          <a:effectLst/>
        </p:spPr>
      </p:pic>
      <p:sp>
        <p:nvSpPr>
          <p:cNvPr id="6" name="CaixaDeTexto 5"/>
          <p:cNvSpPr txBox="1"/>
          <p:nvPr/>
        </p:nvSpPr>
        <p:spPr>
          <a:xfrm>
            <a:off x="5508104" y="32721"/>
            <a:ext cx="2643206" cy="646331"/>
          </a:xfrm>
          <a:prstGeom prst="rect">
            <a:avLst/>
          </a:prstGeom>
          <a:noFill/>
        </p:spPr>
        <p:txBody>
          <a:bodyPr wrap="square" rtlCol="0">
            <a:spAutoFit/>
          </a:bodyPr>
          <a:lstStyle/>
          <a:p>
            <a:pPr algn="ctr"/>
            <a:r>
              <a:rPr lang="pt-BR" sz="3600" b="1" dirty="0" smtClean="0">
                <a:solidFill>
                  <a:srgbClr val="FF0000"/>
                </a:solidFill>
              </a:rPr>
              <a:t>Questão 19:</a:t>
            </a:r>
            <a:endParaRPr lang="pt-BR" sz="3600" b="1" dirty="0">
              <a:solidFill>
                <a:srgbClr val="FF0000"/>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17" t="54960" r="44558" b="28572"/>
          <a:stretch/>
        </p:blipFill>
        <p:spPr bwMode="auto">
          <a:xfrm>
            <a:off x="3059832" y="5680697"/>
            <a:ext cx="6012160" cy="120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l="17570" t="22461" r="17642" b="16992"/>
          <a:stretch>
            <a:fillRect/>
          </a:stretch>
        </p:blipFill>
        <p:spPr bwMode="auto">
          <a:xfrm>
            <a:off x="71406" y="1030395"/>
            <a:ext cx="9051854" cy="4756059"/>
          </a:xfrm>
          <a:prstGeom prst="rect">
            <a:avLst/>
          </a:prstGeom>
          <a:noFill/>
          <a:ln w="9525">
            <a:noFill/>
            <a:miter lim="800000"/>
            <a:headEnd/>
            <a:tailEnd/>
          </a:ln>
          <a:effectLst/>
        </p:spPr>
      </p:pic>
      <p:sp>
        <p:nvSpPr>
          <p:cNvPr id="5" name="CaixaDeTexto 4"/>
          <p:cNvSpPr txBox="1"/>
          <p:nvPr/>
        </p:nvSpPr>
        <p:spPr>
          <a:xfrm>
            <a:off x="285720" y="-71462"/>
            <a:ext cx="8572560" cy="646331"/>
          </a:xfrm>
          <a:prstGeom prst="rect">
            <a:avLst/>
          </a:prstGeom>
          <a:noFill/>
        </p:spPr>
        <p:txBody>
          <a:bodyPr wrap="square" rtlCol="0">
            <a:spAutoFit/>
          </a:bodyPr>
          <a:lstStyle/>
          <a:p>
            <a:pPr algn="ctr"/>
            <a:r>
              <a:rPr lang="pt-BR" sz="3600" b="1" dirty="0" smtClean="0">
                <a:solidFill>
                  <a:srgbClr val="FF0000"/>
                </a:solidFill>
              </a:rPr>
              <a:t>Questão 20: </a:t>
            </a:r>
            <a:r>
              <a:rPr lang="pt-BR" sz="3600" b="1" dirty="0" smtClean="0"/>
              <a:t>(ENEM 2010)</a:t>
            </a:r>
            <a:endParaRPr lang="pt-BR" sz="3600" b="1"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85720" y="-71462"/>
            <a:ext cx="8572560" cy="646331"/>
          </a:xfrm>
          <a:prstGeom prst="rect">
            <a:avLst/>
          </a:prstGeom>
          <a:noFill/>
        </p:spPr>
        <p:txBody>
          <a:bodyPr wrap="square" rtlCol="0">
            <a:spAutoFit/>
          </a:bodyPr>
          <a:lstStyle/>
          <a:p>
            <a:pPr algn="ctr"/>
            <a:r>
              <a:rPr lang="pt-BR" sz="3600" b="1" dirty="0" smtClean="0">
                <a:solidFill>
                  <a:srgbClr val="FF0000"/>
                </a:solidFill>
              </a:rPr>
              <a:t>Questão 21: </a:t>
            </a:r>
            <a:r>
              <a:rPr lang="pt-BR" sz="3600" b="1" dirty="0" smtClean="0"/>
              <a:t>(ENEM 2010)</a:t>
            </a:r>
            <a:endParaRPr lang="pt-BR" sz="3600" b="1" dirty="0">
              <a:solidFill>
                <a:srgbClr val="FF0000"/>
              </a:solidFill>
            </a:endParaRPr>
          </a:p>
        </p:txBody>
      </p:sp>
      <p:pic>
        <p:nvPicPr>
          <p:cNvPr id="64515" name="Picture 3"/>
          <p:cNvPicPr>
            <a:picLocks noChangeAspect="1" noChangeArrowheads="1"/>
          </p:cNvPicPr>
          <p:nvPr/>
        </p:nvPicPr>
        <p:blipFill>
          <a:blip r:embed="rId2"/>
          <a:srcRect l="18668" t="11719" r="18191" b="22851"/>
          <a:stretch>
            <a:fillRect/>
          </a:stretch>
        </p:blipFill>
        <p:spPr bwMode="auto">
          <a:xfrm>
            <a:off x="91697" y="500041"/>
            <a:ext cx="8980897" cy="5232349"/>
          </a:xfrm>
          <a:prstGeom prst="rect">
            <a:avLst/>
          </a:prstGeom>
          <a:noFill/>
          <a:ln w="9525">
            <a:noFill/>
            <a:miter lim="800000"/>
            <a:headEnd/>
            <a:tailEnd/>
          </a:ln>
          <a:effectLst/>
        </p:spPr>
      </p:pic>
      <p:pic>
        <p:nvPicPr>
          <p:cNvPr id="64516" name="Picture 4"/>
          <p:cNvPicPr>
            <a:picLocks noChangeAspect="1" noChangeArrowheads="1"/>
          </p:cNvPicPr>
          <p:nvPr/>
        </p:nvPicPr>
        <p:blipFill>
          <a:blip r:embed="rId3"/>
          <a:srcRect l="12115" t="67578" r="54942" b="11914"/>
          <a:stretch>
            <a:fillRect/>
          </a:stretch>
        </p:blipFill>
        <p:spPr bwMode="auto">
          <a:xfrm>
            <a:off x="3857620" y="5072074"/>
            <a:ext cx="4929222" cy="17252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7158" y="0"/>
            <a:ext cx="8572560" cy="646331"/>
          </a:xfrm>
          <a:prstGeom prst="rect">
            <a:avLst/>
          </a:prstGeom>
          <a:noFill/>
        </p:spPr>
        <p:txBody>
          <a:bodyPr wrap="square" rtlCol="0">
            <a:spAutoFit/>
          </a:bodyPr>
          <a:lstStyle/>
          <a:p>
            <a:pPr algn="ctr"/>
            <a:r>
              <a:rPr lang="pt-BR" sz="3600" b="1" dirty="0" smtClean="0">
                <a:solidFill>
                  <a:srgbClr val="FF0000"/>
                </a:solidFill>
              </a:rPr>
              <a:t>Questão 22: </a:t>
            </a:r>
            <a:r>
              <a:rPr lang="pt-BR" sz="3600" b="1" dirty="0" smtClean="0"/>
              <a:t>(SIMULADO 2010)</a:t>
            </a:r>
            <a:endParaRPr lang="pt-BR" sz="3600" b="1" dirty="0">
              <a:solidFill>
                <a:srgbClr val="FF0000"/>
              </a:solidFill>
            </a:endParaRPr>
          </a:p>
        </p:txBody>
      </p:sp>
      <p:sp>
        <p:nvSpPr>
          <p:cNvPr id="6" name="CaixaDeTexto 5"/>
          <p:cNvSpPr txBox="1"/>
          <p:nvPr/>
        </p:nvSpPr>
        <p:spPr>
          <a:xfrm>
            <a:off x="71406" y="642918"/>
            <a:ext cx="9001156" cy="6524863"/>
          </a:xfrm>
          <a:prstGeom prst="rect">
            <a:avLst/>
          </a:prstGeom>
          <a:noFill/>
        </p:spPr>
        <p:txBody>
          <a:bodyPr wrap="square" rtlCol="0">
            <a:spAutoFit/>
          </a:bodyPr>
          <a:lstStyle/>
          <a:p>
            <a:pPr algn="just"/>
            <a:r>
              <a:rPr lang="pt-BR" sz="2400" dirty="0" smtClean="0"/>
              <a:t>O hábito de comer um prato de folhas todo dia faz proezas para o corpo. Uma das formas de variar o sabor das saladas é experimentar diferentes molhos. Um molho de iogurte com mostarda contém 2 colheres de sopa de iogurte desnatado, 1 colher de sopa de mostarda, 4 colheres de sopa de água, 2 colheres de sopa de azeite.</a:t>
            </a:r>
          </a:p>
          <a:p>
            <a:pPr algn="r"/>
            <a:r>
              <a:rPr lang="pt-BR" sz="2000" b="1" dirty="0" smtClean="0"/>
              <a:t>DESGUALDO. P. Os Segredos da Super salada. Revista Saúde. Jan. 2010. </a:t>
            </a:r>
          </a:p>
          <a:p>
            <a:pPr algn="just"/>
            <a:endParaRPr lang="pt-BR" sz="2400" dirty="0" smtClean="0"/>
          </a:p>
          <a:p>
            <a:pPr algn="just"/>
            <a:r>
              <a:rPr lang="pt-BR" sz="2400" dirty="0" smtClean="0"/>
              <a:t>Considerando que uma colher de sopa equivale a aproximadamente 15 mL, qual é o número máximo de doses desse molho que se faz utilizando 1,5 L de azeite e mantendo a proporcionalidade das quantidades dos demais ingredientes?</a:t>
            </a:r>
          </a:p>
          <a:p>
            <a:r>
              <a:rPr lang="pt-BR" sz="2800" dirty="0" smtClean="0"/>
              <a:t>a) 5</a:t>
            </a:r>
          </a:p>
          <a:p>
            <a:r>
              <a:rPr lang="pt-BR" sz="2800" dirty="0" smtClean="0"/>
              <a:t>b) 20 </a:t>
            </a:r>
          </a:p>
          <a:p>
            <a:r>
              <a:rPr lang="pt-BR" sz="2800" b="1" dirty="0" smtClean="0"/>
              <a:t>c)</a:t>
            </a:r>
            <a:r>
              <a:rPr lang="pt-BR" sz="2800" dirty="0" smtClean="0"/>
              <a:t> 50  </a:t>
            </a:r>
          </a:p>
          <a:p>
            <a:r>
              <a:rPr lang="pt-BR" sz="2800" dirty="0" smtClean="0"/>
              <a:t>d) 200 </a:t>
            </a:r>
          </a:p>
          <a:p>
            <a:r>
              <a:rPr lang="pt-BR" sz="2800" dirty="0" smtClean="0"/>
              <a:t>e) 500</a:t>
            </a:r>
          </a:p>
          <a:p>
            <a:endParaRPr lang="pt-BR" dirty="0"/>
          </a:p>
        </p:txBody>
      </p:sp>
      <p:sp>
        <p:nvSpPr>
          <p:cNvPr id="7" name="CaixaDeTexto 6"/>
          <p:cNvSpPr txBox="1"/>
          <p:nvPr/>
        </p:nvSpPr>
        <p:spPr>
          <a:xfrm>
            <a:off x="1428728" y="4929198"/>
            <a:ext cx="7643834" cy="2123658"/>
          </a:xfrm>
          <a:prstGeom prst="rect">
            <a:avLst/>
          </a:prstGeom>
          <a:noFill/>
        </p:spPr>
        <p:txBody>
          <a:bodyPr wrap="square" rtlCol="0">
            <a:spAutoFit/>
          </a:bodyPr>
          <a:lstStyle/>
          <a:p>
            <a:pPr algn="ctr"/>
            <a:r>
              <a:rPr lang="pt-BR" sz="2400" b="1" dirty="0" smtClean="0">
                <a:solidFill>
                  <a:srgbClr val="FF0000"/>
                </a:solidFill>
              </a:rPr>
              <a:t>Solução. Uma colher de sopa equivale a 15 mL, logo </a:t>
            </a:r>
          </a:p>
          <a:p>
            <a:pPr algn="ctr"/>
            <a:r>
              <a:rPr lang="pt-BR" sz="2400" b="1" dirty="0" smtClean="0">
                <a:solidFill>
                  <a:srgbClr val="FF0000"/>
                </a:solidFill>
              </a:rPr>
              <a:t>1,5L = 1500 mL de azeite equivale a 100 colheres de sopa. Como para um molho se utilizam 2 colheres de azeite, com 100 colheres de azeite se farão. 50 doses de molho.</a:t>
            </a:r>
          </a:p>
          <a:p>
            <a:r>
              <a:rPr lang="pt-BR" b="1" dirty="0" smtClean="0"/>
              <a:t> </a:t>
            </a:r>
            <a:endParaRPr lang="pt-BR" dirty="0" smtClean="0"/>
          </a:p>
          <a:p>
            <a:endParaRPr lang="pt-B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l="18668" t="16601" r="17642" b="22851"/>
          <a:stretch>
            <a:fillRect/>
          </a:stretch>
        </p:blipFill>
        <p:spPr bwMode="auto">
          <a:xfrm>
            <a:off x="46056" y="1071545"/>
            <a:ext cx="8955100" cy="4786347"/>
          </a:xfrm>
          <a:prstGeom prst="rect">
            <a:avLst/>
          </a:prstGeom>
          <a:noFill/>
          <a:ln w="9525">
            <a:noFill/>
            <a:miter lim="800000"/>
            <a:headEnd/>
            <a:tailEnd/>
          </a:ln>
          <a:effectLst/>
        </p:spPr>
      </p:pic>
      <p:sp>
        <p:nvSpPr>
          <p:cNvPr id="5" name="CaixaDeTexto 4"/>
          <p:cNvSpPr txBox="1"/>
          <p:nvPr/>
        </p:nvSpPr>
        <p:spPr>
          <a:xfrm>
            <a:off x="357158" y="0"/>
            <a:ext cx="8572560" cy="646331"/>
          </a:xfrm>
          <a:prstGeom prst="rect">
            <a:avLst/>
          </a:prstGeom>
          <a:noFill/>
        </p:spPr>
        <p:txBody>
          <a:bodyPr wrap="square" rtlCol="0">
            <a:spAutoFit/>
          </a:bodyPr>
          <a:lstStyle/>
          <a:p>
            <a:pPr algn="ctr"/>
            <a:r>
              <a:rPr lang="pt-BR" sz="3600" b="1" dirty="0" smtClean="0">
                <a:solidFill>
                  <a:srgbClr val="FF0000"/>
                </a:solidFill>
              </a:rPr>
              <a:t>Questão 23: </a:t>
            </a:r>
            <a:r>
              <a:rPr lang="pt-BR" sz="3600" b="1" dirty="0" smtClean="0"/>
              <a:t>(ENEM 2010)</a:t>
            </a:r>
            <a:endParaRPr lang="pt-BR" sz="3600" b="1"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l="18668" t="20508" r="34663" b="34570"/>
          <a:stretch>
            <a:fillRect/>
          </a:stretch>
        </p:blipFill>
        <p:spPr bwMode="auto">
          <a:xfrm>
            <a:off x="9289" y="1071547"/>
            <a:ext cx="9134743" cy="49435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57158" y="0"/>
            <a:ext cx="8572560" cy="646331"/>
          </a:xfrm>
          <a:prstGeom prst="rect">
            <a:avLst/>
          </a:prstGeom>
          <a:noFill/>
        </p:spPr>
        <p:txBody>
          <a:bodyPr wrap="square" rtlCol="0">
            <a:spAutoFit/>
          </a:bodyPr>
          <a:lstStyle/>
          <a:p>
            <a:pPr algn="ctr"/>
            <a:r>
              <a:rPr lang="pt-BR" sz="3600" b="1" dirty="0" smtClean="0">
                <a:solidFill>
                  <a:srgbClr val="FF0000"/>
                </a:solidFill>
              </a:rPr>
              <a:t>Questão 24: </a:t>
            </a:r>
            <a:r>
              <a:rPr lang="pt-BR" sz="3600" b="1" dirty="0" smtClean="0"/>
              <a:t>(ENEM 2010)</a:t>
            </a:r>
            <a:endParaRPr lang="pt-BR" sz="3600" b="1" dirty="0">
              <a:solidFill>
                <a:srgbClr val="FF0000"/>
              </a:solidFill>
            </a:endParaRPr>
          </a:p>
        </p:txBody>
      </p:sp>
      <p:pic>
        <p:nvPicPr>
          <p:cNvPr id="70658" name="Picture 2"/>
          <p:cNvPicPr>
            <a:picLocks noChangeAspect="1" noChangeArrowheads="1"/>
          </p:cNvPicPr>
          <p:nvPr/>
        </p:nvPicPr>
        <p:blipFill>
          <a:blip r:embed="rId2"/>
          <a:srcRect l="32943" t="11719" r="31369" b="18945"/>
          <a:stretch>
            <a:fillRect/>
          </a:stretch>
        </p:blipFill>
        <p:spPr bwMode="auto">
          <a:xfrm>
            <a:off x="1857356" y="642917"/>
            <a:ext cx="5572164" cy="6086517"/>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2"/>
          <a:srcRect l="32430" t="48047" r="31332" b="19726"/>
          <a:stretch>
            <a:fillRect/>
          </a:stretch>
        </p:blipFill>
        <p:spPr bwMode="auto">
          <a:xfrm>
            <a:off x="71406" y="1142984"/>
            <a:ext cx="9001188" cy="4500594"/>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07504" y="260648"/>
            <a:ext cx="8928992" cy="2215991"/>
          </a:xfrm>
          <a:prstGeom prst="rect">
            <a:avLst/>
          </a:prstGeom>
          <a:noFill/>
        </p:spPr>
        <p:txBody>
          <a:bodyPr wrap="square" rtlCol="0">
            <a:spAutoFit/>
          </a:bodyPr>
          <a:lstStyle/>
          <a:p>
            <a:pPr algn="ctr"/>
            <a:r>
              <a:rPr lang="pt-BR" sz="4000" b="1" dirty="0">
                <a:solidFill>
                  <a:srgbClr val="FF0000"/>
                </a:solidFill>
              </a:rPr>
              <a:t>ALGUNS ALERTAS!</a:t>
            </a:r>
          </a:p>
          <a:p>
            <a:pPr algn="ctr"/>
            <a:r>
              <a:rPr lang="pt-BR" sz="4000" dirty="0"/>
              <a:t>Retire o rótulo da garrafa de água mineral.</a:t>
            </a:r>
          </a:p>
          <a:p>
            <a:pPr algn="ctr"/>
            <a:r>
              <a:rPr lang="pt-BR" sz="4000" dirty="0"/>
              <a:t>Não leve relógio nem telefone celular</a:t>
            </a:r>
            <a:r>
              <a:rPr lang="pt-BR" sz="4000" dirty="0" smtClean="0"/>
              <a:t>.</a:t>
            </a:r>
            <a:endParaRPr lang="pt-BR" sz="4000" dirty="0"/>
          </a:p>
          <a:p>
            <a:endParaRPr lang="pt-BR" dirty="0"/>
          </a:p>
        </p:txBody>
      </p:sp>
      <p:pic>
        <p:nvPicPr>
          <p:cNvPr id="3074" name="Picture 2" descr="http://www.oxide.com.br/www/components/com_virtuemart/shop_image/product/Agua_4dfd33ca1fc7a.jpg"/>
          <p:cNvPicPr>
            <a:picLocks noChangeAspect="1" noChangeArrowheads="1"/>
          </p:cNvPicPr>
          <p:nvPr/>
        </p:nvPicPr>
        <p:blipFill rotWithShape="1">
          <a:blip r:embed="rId2">
            <a:extLst>
              <a:ext uri="{28A0092B-C50C-407E-A947-70E740481C1C}">
                <a14:useLocalDpi xmlns:a14="http://schemas.microsoft.com/office/drawing/2010/main" val="0"/>
              </a:ext>
            </a:extLst>
          </a:blip>
          <a:srcRect l="21170" t="12033" r="9232" b="2136"/>
          <a:stretch/>
        </p:blipFill>
        <p:spPr bwMode="auto">
          <a:xfrm>
            <a:off x="1619672" y="2289725"/>
            <a:ext cx="2448272" cy="45236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ncrypted-tbn0.gstatic.com/images?q=tbn:ANd9GcROJGLyc3eHY2DGu983ol9kxcdHMThZEBjrdGp8lxko052kc_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223" y="3212976"/>
            <a:ext cx="3886225"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6357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a:spLocks noGrp="1"/>
          </p:cNvSpPr>
          <p:nvPr>
            <p:ph type="title"/>
          </p:nvPr>
        </p:nvSpPr>
        <p:spPr>
          <a:xfrm>
            <a:off x="0" y="428612"/>
            <a:ext cx="9144000" cy="1143000"/>
          </a:xfrm>
        </p:spPr>
        <p:txBody>
          <a:bodyPr>
            <a:normAutofit fontScale="90000"/>
          </a:bodyPr>
          <a:lstStyle/>
          <a:p>
            <a:pPr marL="0" indent="0" eaLnBrk="1" hangingPunct="1">
              <a:buFont typeface="Wingdings" pitchFamily="2" charset="2"/>
              <a:buNone/>
            </a:pPr>
            <a:r>
              <a:rPr lang="pt-BR" b="1" dirty="0" smtClean="0">
                <a:solidFill>
                  <a:srgbClr val="FF0000"/>
                </a:solidFill>
              </a:rPr>
              <a:t/>
            </a:r>
            <a:br>
              <a:rPr lang="pt-BR" b="1" dirty="0" smtClean="0">
                <a:solidFill>
                  <a:srgbClr val="FF0000"/>
                </a:solidFill>
              </a:rPr>
            </a:br>
            <a:r>
              <a:rPr lang="pt-BR" sz="6000" b="1" dirty="0" smtClean="0">
                <a:solidFill>
                  <a:srgbClr val="FF0000"/>
                </a:solidFill>
                <a:latin typeface="Britannic Bold" pitchFamily="34" charset="0"/>
              </a:rPr>
              <a:t>Confira como a matemática </a:t>
            </a:r>
            <a:br>
              <a:rPr lang="pt-BR" sz="6000" b="1" dirty="0" smtClean="0">
                <a:solidFill>
                  <a:srgbClr val="FF0000"/>
                </a:solidFill>
                <a:latin typeface="Britannic Bold" pitchFamily="34" charset="0"/>
              </a:rPr>
            </a:br>
            <a:r>
              <a:rPr lang="pt-BR" sz="6000" b="1" dirty="0" smtClean="0">
                <a:solidFill>
                  <a:srgbClr val="FF0000"/>
                </a:solidFill>
                <a:latin typeface="Britannic Bold" pitchFamily="34" charset="0"/>
              </a:rPr>
              <a:t>aparece no ENEM:</a:t>
            </a:r>
            <a:endParaRPr lang="pt-BR" sz="6000" dirty="0" smtClean="0">
              <a:solidFill>
                <a:srgbClr val="FF0000"/>
              </a:solidFill>
              <a:latin typeface="Britannic Bold" pitchFamily="34" charset="0"/>
            </a:endParaRPr>
          </a:p>
          <a:p>
            <a:pPr marL="0" indent="0" algn="ctr" eaLnBrk="1" hangingPunct="1">
              <a:buFont typeface="Wingdings" pitchFamily="2" charset="2"/>
              <a:buNone/>
            </a:pPr>
            <a:endParaRPr lang="pt-BR" b="1" dirty="0" smtClean="0"/>
          </a:p>
        </p:txBody>
      </p:sp>
      <p:sp>
        <p:nvSpPr>
          <p:cNvPr id="5" name="Retângulo 4"/>
          <p:cNvSpPr>
            <a:spLocks noChangeArrowheads="1"/>
          </p:cNvSpPr>
          <p:nvPr/>
        </p:nvSpPr>
        <p:spPr bwMode="auto">
          <a:xfrm>
            <a:off x="71406" y="2638380"/>
            <a:ext cx="8929688" cy="2862322"/>
          </a:xfrm>
          <a:prstGeom prst="rect">
            <a:avLst/>
          </a:prstGeom>
          <a:noFill/>
          <a:ln w="9525">
            <a:noFill/>
            <a:miter lim="800000"/>
            <a:headEnd/>
            <a:tailEnd/>
          </a:ln>
        </p:spPr>
        <p:txBody>
          <a:bodyPr>
            <a:spAutoFit/>
          </a:bodyPr>
          <a:lstStyle/>
          <a:p>
            <a:pPr indent="365125" algn="ctr"/>
            <a:r>
              <a:rPr lang="pt-BR" sz="3600" dirty="0"/>
              <a:t>Uma das características que distinguem as provas do ENEM de uma prova convencional é que não existem, propriamente, </a:t>
            </a:r>
            <a:endParaRPr lang="pt-BR" sz="3600" dirty="0" smtClean="0"/>
          </a:p>
          <a:p>
            <a:pPr indent="365125" algn="ctr"/>
            <a:r>
              <a:rPr lang="pt-BR" sz="3600" dirty="0" smtClean="0"/>
              <a:t>"</a:t>
            </a:r>
            <a:r>
              <a:rPr lang="pt-BR" sz="3600" dirty="0"/>
              <a:t>exercícios de Matemática", </a:t>
            </a:r>
            <a:endParaRPr lang="pt-BR" sz="3600" dirty="0" smtClean="0"/>
          </a:p>
          <a:p>
            <a:pPr indent="365125" algn="ctr"/>
            <a:r>
              <a:rPr lang="pt-BR" sz="3600" dirty="0" smtClean="0"/>
              <a:t>mas </a:t>
            </a:r>
            <a:r>
              <a:rPr lang="pt-BR" sz="3600" dirty="0"/>
              <a:t>sim uma integração entre os conteúdos.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a:spLocks noGrp="1"/>
          </p:cNvSpPr>
          <p:nvPr>
            <p:ph idx="4294967295"/>
          </p:nvPr>
        </p:nvSpPr>
        <p:spPr>
          <a:xfrm>
            <a:off x="142876" y="333375"/>
            <a:ext cx="8786842" cy="5616575"/>
          </a:xfrm>
        </p:spPr>
        <p:txBody>
          <a:bodyPr>
            <a:noAutofit/>
          </a:bodyPr>
          <a:lstStyle/>
          <a:p>
            <a:pPr marL="0" indent="625475" algn="just" eaLnBrk="1" hangingPunct="1">
              <a:buFont typeface="Wingdings" pitchFamily="2" charset="2"/>
              <a:buNone/>
            </a:pPr>
            <a:r>
              <a:rPr lang="pt-BR" dirty="0" smtClean="0"/>
              <a:t>A Matemática funciona, na verdade, como um instrumento para outras disciplinas, por isso somente o conhecimento de fórmulas não é o suficiente para um bom desempenho.</a:t>
            </a:r>
          </a:p>
          <a:p>
            <a:pPr marL="0" indent="625475" algn="just" eaLnBrk="1" hangingPunct="1">
              <a:buFont typeface="Wingdings" pitchFamily="2" charset="2"/>
              <a:buNone/>
            </a:pPr>
            <a:r>
              <a:rPr lang="pt-BR" dirty="0" smtClean="0"/>
              <a:t>É preciso também interpretar cuidadosamente os enunciados, pois muitas vezes a resposta está contida neles.</a:t>
            </a:r>
          </a:p>
          <a:p>
            <a:pPr marL="0" indent="625475" algn="just" eaLnBrk="1" hangingPunct="1">
              <a:buFont typeface="Wingdings" pitchFamily="2" charset="2"/>
              <a:buNone/>
            </a:pPr>
            <a:r>
              <a:rPr lang="pt-BR" dirty="0" smtClean="0"/>
              <a:t>O aluno pode aplicar corretamente o Teorema de Pitágoras, por exemplo,  mas de nada irá adiantar tal aplicação, se a interpretação do enunciado estiver errada.</a:t>
            </a:r>
          </a:p>
        </p:txBody>
      </p:sp>
      <p:sp>
        <p:nvSpPr>
          <p:cNvPr id="9220" name="AutoShape 4" descr="data:image/jpeg;base64,/9j/4AAQSkZJRgABAQAAAQABAAD/2wCEAAkGBxQSEhQUExQWFhUXGR8bGRgYGBwgIRwgHRwfHB8gGSEhHighHCMmIBweITEhJSkrMC4xGB80ODMtNygtLisBCgoKDg0OGxAQGywmICQsLDcvNCwsLCwsNCwsLCwsLDQsLC8sLCwsLCwsLCwsLCwsLCwsLCwsLCwsLCwsLCwsLP/AABEIANAAtQMBEQACEQEDEQH/xAAcAAACAwEBAQEAAAAAAAAAAAAABgQFBwMCAQj/xABAEAACAQMDAgQEBAQFAgUFAQABAgMABBEFEiEGMRMiQVEHMmFxFCOBkUJSYqEVcoKxwTNDU3Oy0eEWJIOSwhf/xAAbAQEAAgMBAQAAAAAAAAAAAAAAAQQCAwUGB//EADgRAAICAQMCAwYFBAEDBQAAAAABAgMRBCExBRITQVEiYXGBkfAyobHB0QYVQuEjFFJyM0RigvH/2gAMAwEAAhEDEQA/ANvoAoAoAoAoAoAoAoAoAoAoD4zADJ4HuaAjpqMLNtEsZb2Drn9s0BJoAoAoAoAoAoAoAoAoAoAoAoAoAoAoAoAoAoAoAoCh6j6gMIKQBJrhcEw7sEIe7H247Z7kYqrq9XXpod9jx5L4/fJlGLkxZFufEd5C0xmIdY9pJD4AbaudqrgDv25ya8hPV6zqU/Dryt3nD9nHll/efJFlKMFknT6bdSeGv4WJU8RCxMoLAK4Y4ATGcD0aup0/oVmmuV0rM48kv3z+xhK5NYSHavSlcKAKAKAKAKAKAKAKAKAKAKAKA8TSqgLMwVR3JOAP1NALN58Q9PjJUXAlYd1hBkPH+UGsZTjFZk8fElRb2QxWF4k0aSxnKOoZT9DWRBA6l15LKISyJI4LBQI1ycnt9qc7GUIObxHkT3+KRz5NPnI9Czxr/bJIrYqbH5FhaK9/4s92/X12zKxsYxF4kaM34jLKJHCZwEwcZ96xnXKH4iLtLZTju8zQJpQiszHAUEk/QDJrErGfWStK73c3hkuu5WCkMkeMhG5wwC8+nJNeB6trnqr3XDOM4xth+9ejyXIR7UXuj6pbxLkvvkfltgL7R6L5QcY/3zXqdJDTdPpVcpxT88tLLNEu6bykXNjq8MxKxyKWHdezf/qcGujXbCxZg017nk1tNck6thBWa31DbWahrmZIge248n7DuaAprL4k6ZK21buME9t2V/uaAao3DAFSCD2IOQftQHqgCgCgCgCgCgCgCgErqLqK9aZ7eygVdhw9xPwoJAP5a934PftXM13VtPo/Zm8y9FybYVSnwLjdORyyYvp7i/mGCY1Vti55A2L5R/qNcL+4dS1yzpodsfX/AG/2NvZCH4i1XQJWGy3tBCmf+4VQfsuTW7T9E1M33aie/wBSzXro0/giNnSmktaWscDsGKZ5AOACSQBnngHGfpXqIR7YpHOnLuk36lR8SbW6mt1itYBKxdWJaQKE2MGH3z2rNPDTMqpuuakvISLfoXVpeZJLa3X6Zcj/AGFbnqrGXZdTvfGEM2kdKxw7VuNR8XDq/hgxICVIYZ7sRkDjNap2Sn+IrXamy38Q29QxNLaXCxnzPC4Uj3KnGKxK4idHaqt1ZxMAMhfDkT+VlG0hh/f7GvmvUtNLTamUX65T9zLkZZWSy0srcXM1uXaNLeNGOxtpJfJ/RVUD9T9K7vQ+mU3VO+5d2W8Z93n8TCyxrZHPfvtVeQ5ZFLLLgbhgnY4x2JGDx3z25rjtvTdQcdK/8sL3+74eRs5j7RadYdWfgbNXbaLmRMRqwO0yYHzfQdzz6V9DlLCyVqq/Emo5xn14MrstCuL+YsymW5cZd2PlQem4+g9lH7etVp1zlLf/APD06t02hqWYru+rfz9Cq6r6Uezk8O5jU7hlJE+Vu2cHuCOxBrXKE6nszKjUaXqEXGdaUvvh7DN8FNalhujYuxaCRGeLJ+Vl5ZR/fj6Vaqs70cDX6P8A6azC4fH+zbq2lEKAKAW361tlvfwbkqx4WQ/Iz+qBv5hxx9aycWl3NbGKnFtxT3QyViZBQBQBQGY9YQXMd4ZFLtGcNmSTagx5SqIg8wAI5c5yf24HWqqm4ua3aa2Sb9Vv5fudHp0e6ztxn54KObWdpKLqDWwc7ioMWc4A7sM8gDiquk1Wqoq7K6+5L3P9i5rdJS7HJ2Je4sbWPVEHi2eopdKP+3MFIP03KeP7VMP6jUJdmorcfv0ZzJaf/teR26M6nN6jrLEYLmEgSxH0z2ZT6qcHB+hr0dN9d0FOt5T9CtJNPDJnV10YrK5cS+CyxMVk48rYOO/Gc4FbSEfn6XUoZz+bdXk7MORmTn/SoA/tW9KhctnUjHRR5k2XXT2gRSny6VOwORuaLA7d/wAwgd/WolKrHsoxtt0jXsxNt6dt2jtYEddjLGqleOCBg9uK0I5pnmv9C3dpdPd6UVZZTmW1c4Uk9ynb7+4J7kcVT12gp1cO2xfBrlffoZxm4hbWEly4ln0udJtu1vOm1h7E7xuHfhhXCh0jX0J10Wrtfy/n8jd4kHu0NulaC7lXuQqqpBSFTkZHYyHsxHcKOAffArodO6LXpX4kn3T/ACXw/k1ztzshF+Ieo+LqiwiQMkMY8gjJ2s2chmBwDjB59/rXbrrU7Yp8HT6S8OT9fdn8/IY/hPqELJcxKw8dZmMi+pU42Ee4C4H3zSUFCTS9Sp1Gxz1Em/h+RQfHDUUZoIQQXjy74Py7htUH6nk49hVbUPbBc6NW/Ednklj5sofg/p7y6hHIAdkCuzN9XGxV/Xk/6ax065Zt6zYsRh58mt9c9TLp1o8xwX7Rp/Mx7Z+g7k+1XIxcnhHAbSWWZt0r8Z5NyrfxDYf+9ECNv+deePqD+lZTqlHfyMY2RlsPHV3V6raq1k6yvPwjIQ2xf4pMDvt4445Iqaa3ZLCML7o1R7mJmh9OG52WjeZfnlcknYuc+UnkMx7E8jzH0q/qJqqvsRydHB33u3yX5v75NhhiCKqjsoAGTngcck8muWdw90AUAUBQdYdKx6jGsbyyxbSTuiIBIIwVOQRg8fsKwlCMsdyzgmMnHdCxB8FdMUeZZnPqWlPP7AVmQR9V+HEenxvd6a8scsSlzEz7klC8lWB55AODniqus0dWqrddiz+q+BlGbi9i70191zZ3Cja0sZRx7qV8QZ/ykcf5jXl/6bnKu+zT8pb/ADTx+ZYvWYpjjIgYYIBHsRmvZFU4okSttAQNjO0YBx2zjvj60BB6k1n8LFlV8SVztijzje31Poo7lvQCtN98KK3ZY8JGUYuTwiD0Jq9zdQSPdLEHWZ0HhZ2kLj35yDlf9NKLldWrFw/UmyPbLGTz1P1jHbN4MSm4umGVhT09jKeyL9T7cUv1FdEe+x4REYOTwiv6G1q+nubiO78ErGqH8pThHbJMZYnzELtJ/wAw9616PVR1NfiRTSztnz95lZDseGO1WjWZ58Q4E/EwshBkYbZEGAQg5DsfQA8c988dq20OUbMxOt0uyUW442fn6MQ9U0mPxvHWRoZR/HG+08en1/5xWesjFR7k8P8AU6r0NN0u6a/Yp001rm6SMPhpXP5krcFjz5z3JOMAevArkQzZLdm3VShoqV4cHt9Pm+Te+kemYtPh8OPLMxzI7d3b/gDsB6CrsYqKwjydts7Zuc3uzj1p0db6nEEn3KyZKSIcMpP9iD6g1kazHNQ6TudLkP4iPx7XsJ41JwPTxFHYfX6Vf0+rx7M/qUNVpHJd1fJaaTpMEZM0HAkH8J8rA8g47frV+MIp5iuTiXXWSXZPy+oyfDfqiOOWSzuFEVw7syOT5ZhnyhSexC4G36GuTqlNWNy+R6DROt0rs+fxNNquWgoAoAoAoCvk1u3VXdpUVUYoxJxhl7j3J+gqG0llkpNi5qeom/BiUNHbH/qMww0o/lVe6qfUtgkZAHOa851XrkKYuuh5l6+S/l/kWa9NLmSwS9Di8e4Ey/8ARhDIhHZ3bAYr/SoG3PqS3tUf07oJ0VyusW8uPh/sxvmm8IZLiZUUsxAABPP0Ga9KVzL+ksy31veyH825MpPPaLb+WgHsAoP3Y1x9LrZXa6yv/GK/PO7Lk6O2lS88nzWOpPHuJWi8z7hb2w79zguB38zdz/LGKr9Tpnq9RClfgXJco0nhad3z81t+31/Q76z1L+FVNOsWUFAFluTghC3zbfRpDnPPA3D7V1NRqI6evEVlpbL4FfR6CzVZl5L7wiDpLBXW208LJMXJnaTcWAI5lZj83OMejdhXmqNDf1G3xNTntxtjjng33zVEe1eXl5/E0/R9MS2iEaZI5JY92Y8lm+pNeurhGuKjFYSOS228slTybVZj2UE/sM1mQY1/iPiRNcHl58yN+vy/sAAB9KuQi41OUecZPVaWqMIRXkvtjt0T07bPZxSuiTPMm5nYA/N/Cv8AKB2wPb3qjHfd7tnn9VqZ3WOT+S9DJuobQ289xHF51jlKx8jccBWHc+YqTt/SqsoYs2O9RqJ2aB9+7w15cevyP0LYyFo0ZlKkqCVOMg47HBIq4eXO1AJnxL1wRQrbhwjz5DMf4Ix87fQn5R9W+lbqKvEnh8eZo1F3hQyufL4ifp+h3V5B4tkyRCJtqK4BWYLx5WBwFHoR659qt3atxl2x8jn6bp8ZQcrOWJnUmrbh4N1BJBOhzgggqQfmiPrz6j0rNXV3w7Zc/fAr0lunnmL2++TaPhdrs15YpJOvmU7BJjHiheN2PQ+h9Mg4rmzj2yaydaLyssbqxJCgCgCgMy1DpuQ6ldeFCG8QRzCRjgDcCjAEg/yAkD3FcrqGhs1Mo9ssLz5/QvaTUwoTbWWMen9KNjFxLlf/AAo+FP8Anb5n+3A+hrDTdF09UlOXtS9/HyRrv1c7XkaI4woCqAABgADAA+ldgqid8W3YadNhdw2nd+WHAG08nLDb/mGce1QzKKy8GS3XVTpJH4S48jxp/RuTbu/QZ4riaCiNHdPOWes1uh7o1Urze/wS3Kq2vponUwkLtUgMRkruG3yezYzz6ZrfVaoZl5lzXaGWolCpbQXL/ZEjS7KWZ44YojJk42r3Ge7H6DOS1RXCVrbzuNbdVoaVFR2e2E8P79Wb30n03Fp8G3dufGZJnxk/TPooHAH0rqRgorCPFXXTtl3TeWR3+IWmhtpu4++N3Ow/Z8bT+9ZGoYYZklQMjK6OOGUggg+xHBoDAuoEl0m4eCZGNoWJhlAJG0nO0ntxnGO/FbY3SjBxxk62i6j4eI28epF0jXZbVWFrflYGyfDAQ7c8naW+Xk+1UPFlFYwW/wC3aa2bnGxdr8sot+gumJb+dJZFP4SN9xLj52B3eQnkktyzDjjFZVRk95GjqOpqUVTTjC29fo/X1/k3arBxQoDHuv8Aou/vdTRsD8M5VRIjf9NFGTvHcEnOCOMkVuhd2QaXJrlX3STfBrOn2aQRJFGNqIoVQPQAYrSbCLrmgW94my4iSQemRyPse4oCRpWnpbwxwxDEcahVGc8AYGT6/egJVAFAFAFAFAFAFAKfxSs0k0y6LgEpGWUn0I9RUPgzr/Es+p+e/wAaGbbEjyt7IpP+wrmx0s5c7Hsr+uaavCj7T93H1L/TejdVuPktDGp7NMdv9u/9q3R0cfNnNt/qK1/ggl8dx66T6I1az3FLi0QvjcTGXIwPlB449cfU1ahWoLETianVWaiffY8sZNEtLi93i8ljmt43KqIkKLMy8NvBY7kU5GOxIPpisjQNM2mwunhtEhTGNpUYx9sVJAlxwTaVLJBY2xuIJAZkiEiqYjkK6pu7qSQ2PTJqCSFffEqNcxalp1xCh7l496fv6/pQE7pfS9CuWElpFau45wB5l+6HkftQD4igAAAADsBUkH2gCgCgCgCgCgCgCgCgCgCgI1/c+GvABdjtRT6se36ep+gNAQo9CVhmZnkkPdg7qPsqhsKPpUYJE/qbpEz3lvFdXFxJYuCEi3gYkXLbZGA3MCucEnPl70A66Rodvartt4UiX+lQP3Pc1JAXmvW0RxJcQofZpFB/3pkFT1T1REmn3M9vLHIyxkLtYHzN5Vzg+5FQSW3TlkILWCIdljUfrjJJ+55oiCxqQUWr3SRXcDyOiKI5cs7ADunvUElbqHxE0pfI91FJn+FQX/8ASDRtLkYEHqG90K4bxITcW1wOVmgglXB+q7cH27Vg7ILzX1Jwy5+HXxIDSPaXswJU4huHUxiUezBgMN+2ayjNPhkNGqA1kQFAFAFAFAFAFAFAFAFAFAVNzNm9hjPpFJJ+uVXP7E/vUeZJbVJAs/EO6eG08aJA8sUsbRqfVi4XH67iP1rCcowi5S4RKM+vIr2dTLqd/wCBH/4ULCNQPq3c/wB685f12U5dmlh3P3/wjcqkuSmtE0ndiC1mu3z3EckmT/mPFYeF1i78UlH6L9Cc1ol9ZaSi2EsqabJbMuxi+xFwocZ3bXyfsRVnQ6PqFN6dtndDfO7+WxEpQa2Nq0qcPBE4PDIpz+gr0BoJSsCMg5B9RQCJ1tYT3dyscEEEwhQFjO2AjOcjAwdx2jtx3HvVLWaWWoSipuKXOPMzhJR5IEHRGocfnWcI9o7fJH6k/wDFVF0Wj/OUn8ZGXisIujb3bvOqrtJ/hgjI9uKz/sujxjs/N/yFZNvY63PQV28ZVruCUEdpbYEH74Yf2qI9H08Zd0O6Pwk/9jxWWXw1juYFnsroqzW7AxspJBjcblAzzgcgA9gK6kVhYNbHSsiAoAoAoAoAoAoAoAoAoBB067zq0Mrsc3MEwQZ4CxSLsAHuRuY++fpWJI9POoZULAM2SqkjJx3wPXFZEC919byy26Q2+wSyTJtMnyjYd5JHrgL2rXbWrIOEuGsfUlPDyU+k/C+DcJb6R7yXv+YcRg/0oOP3rCnT1Ux7a4pIlyb5Hi3tkjG1FVQPRQB/tW8xInUOnC5tZ4D2ljZP3BA/vQGe/CTqAy20mmXJMdzAGjAPcp249yucfbB9agkdLELpthEkr7/BjVAccyMOFCjuSxwAPrQgl9PWbxxbpQPGlYyS/Rm7L9lUBf8ATUgqepuqFjkS2iYh5JFjeYLuWDf23Htvbsqn1YE8d4bJIXSOlhPxVpud4Ypt0chzzv8AM6bsAMVfdnHHOPcVMW4s2V2Ot9yJkWtStNIYbeeSJR4cWNixuR8zlmYHAI25x/CSM5FRk1vfkttC01ohJJKQ08zb5CM4GAFVUz/CqgD68n1qSC0oAoAoCi1LrKwt22zXcKN/KXGf2FAetL6usbk7YbqF2/lDjP7HmgLugCgCgCgPjjg/agMj6jSWPS9Ov4eZLEgsPdc7HB/bmsUSOWnCHUpLPUYJeIlcFOCfzAMq3qpBFSCd4nj34C8pap5iP/Fk7L91Tk/+YKeYL2pICgCgEzqz4cW17MLlXkt7kY/NiOCcdsg8Z9MjmgJlvoVvaYuLq4eZ4xxLcyDC/VF4RT9QM/WoJIF71NLczQwQrJbQTl1F06gM5VS22FG5UkBiHZf4TgHvQEPTNNNxayacnMSyMJLrvuG7epQ/xy9sv2UqT34oC9QeMBa22Vto/LLKM+bHeOJvUn+Jx2yQDu7AMUEKoqqoCqoAAHYAdgKkg90AUAUBC1uVlt5mRSzBG2qoySccYFQyVjO5+f26FvVBb8DJjuSAhP3xu3f81QdVzeW/zPWV9R6bWlCMdv8Ax+2QU0BJOHjKvnAIBVlPsR3ByexHpVaV9tTx6epZs0mi1Ue+KWPVbDhpfXF1oyC3vledCAYHHLBecq59xx796u6XW16iLcPLn79DyOopVU3GLyvU2iZ9qscZwCce+BVwrmLv8QdRuohLC8UAIOEWPecj0LP/AMAVXldiWDs6fpPi0+J3crjBVnrXWlIxcKxwnDQJgl88ZA4xjms/E3wapdLsS293ljnn6Dj0N8UjPOtrexiKViVSRc7HYcEc9jn7is4yT4KN1E6niS/jb0J2l36Wd5Pp13tENyzS2xb5WEn/AFIz9QxJ5/m+1SajzYfC1LadpLS8ubdGPMaFSMewLA/YE5IoQNekW8Fr+RFxkkklizMx7s5OSSeOTUqO2TZ4cnHu8ibqOoxQLvmkSNc43OQBk9hzQ1lPd9d6dGMveQj7Nk/sKjIwUE3xbtGJW1iuLpvaKJsfucUySc7XqHVr+FpLW3itY8NteY73YrkYVBwDkY83t2oCtlsoJLaCd5prrUSEljRmLNuVgSgiXCRg8oWKjHcmo5Ay6yvjKjagwhiDBktUO6R2HYMy+Zj/AER/YkipBYW9jJcKodTbWoGFgXh3XHAkK/IP6FOfc9xQF/BCqKFRQqqMAAYAH0qSDzd3KxI8jnCopZj7ADJoDMf/AK3upp0aNtkRlRRGEU5VnCncSM5wc8EYqjVq3ZZ2rgo16t2XdqWxqdXi8FAQdX1iC1UPPIsasdoJzycE4GPoCahtLkzrrnY+2CbfuKaT4gaeBxPv+iI7H+y1j4kPU3rRahvHY/oImr9TwvdvcshRVjXCHAZwGwXPOCRn5Qc4/auR1HuuShWuds/fB1a6bNLQ4z5lvj0SPt303c61iTiCKPIiYofzQxzuAOCoGAOe/PpWzp/T/Ag3Ll429Dk32JvC8jYa6xWMy0/4ZSKZV8cRx+K7R7VDMVY7hnPAIJIxg9q1SqUuTpU9UtprVcEtiJ1b0sLCJZvxTPllTw3VBu3HkqVUHI7+3BrXZVGMW0W9F1O+y6MJ7p+4S1s5Ly9toohlhIjA/wAiKwZnPt24+ta6e6Us+WC91m2uNCr/AMmzcOr+lYNRh8KdeRyjj5kb3U/8djV08oZ3H/jukNtC/wCIWo+U92Uf+sfbzD7VBJN0f4s6eZM3MclrL2O9CQCfXIGR+orLueMGx2ycezOwy6rq2nalbyQi4tpNwO3ewIDD5SQeeDisTWJH/wBPTrMkkWlaYQm7lZl2tkcZBHBGM9vWgLK0h1CKWWRX0yyEiqGUNvAKZ8wHlAODj/SKgHCxghIKf4lc3mWY+BZDauWJZhuQeUEn1cYzUgYNMiaJTHDFbaaG587K83PqwB27vqWagGPRtFii/M3GaUjDTyMGY/Y9kH9KgD6VJBb0AUBTdZaZJdWNzBEQJJIyqknAyfc+ntQCf0H0fcpJHLeIkYh5SNW3F3243ORwAuThee+fSq1GmVTbRWo0qqk5ZNJqyWQoDHfjit0skU2zdaIuNy90YnkuPQEYAP3rRfU7I4TOn0vXQ0lrlKOc7e9CRp07DY4Ltb5PieDt8THuuc5x7YzVKpQjPts5PQa+++ytW6WScfqzY+jOnNNkRLmD/wC5P8MkpLMh9RtPCEdiMA10YQjH8KPKX6q67/1JZHYCsyuFAJvxE6wfT/ASKMM85YBmzhdoB7Duee30rCcu1ZLOk06vtVbeMmUX+uSTP4k7tK/oWwAn0RRwo/ufUmqE7pS5PY6Xp1OnXsvf1fJ86O6ym0zf+RHOrtl5PlkIHpnsQPQcDmt9Wog9uDh9Q6TqVJ2Z71+f0/g3DpPqi31GHxrds4OHU8Mh9mH/AD2NWzgl1QEDUdFt7gYmgikB/nQH/igEXqbpzp+2I/EQxIzZwqbsnH9Kn6VKi5PCDaSyzPLzV9JM8MdtZSKnjRhneVwCpYBvJuPofXHas5UyjFtmKsTeEP8A8RenbKwsjcwWcHiJJEVLLnPnHcnk57VrUctIybwslF038T7x+Es7bYO4RinH04xVpaOx8YKtmsrr/FkVesr6O/uXuTAELALgHPyZBOfXJ9fYCuRqbJws7U+D2PSOn03aVW2Rz3ceTx97jb8GdGLtLILiVFQgCNZvmYcnchJGMYHb3rdS5SjmTOV1Ouiq3w6VjHOXnc2et5zRS+Klxs02Yh3RiY1VkYqQWkUDkc455rCyXbFv0MZy7Yt+iMhtYJ9/5d7dA/SZj/ua5MNda9sI5S19vuHCytdTjAMepOx/lmRXH68Z/vXXpUprLM11Fr8USwj6q1WFkWWC3uAzKgMblGJbgcNx3+tZuMlyWqdZXbLtSeTSUJIGRg45HtUFo+SxBgVYBlIwQRkH70Bl2ufDx7OU3WmruQ58S0J4IPcwk8Aj2/QVV1WljfDt4fr9+RZo1U6tk9nyiR0laeJcLPY7o8Ei6DKyo3oVKnH5oP8AEB6c9xVLp1eqrlKNv4Vx/r3Gepdb9pcv7395pldcphQFJ1L0rb3/AIX4lWYRElQrFeWGDkqQf71DWTKMnF5T3Iy9AaaBj8FCfuuT+55p2ol2TfLZkvXOhW9pemK1byMm548kiJs8AHuMjPl9MVU1MY4PQ9Cuuc5JtuK9fUtfgvbML2Zo8+H4WJvbfu8o/wA2M5/+a2afuUcSKXWXS781fP4m0k1YOQZbr/XdxLujtAA8UpDyKwIdM4HhbhySDyTgBl9as06aVntPj9fgVNRq4Veznf8AJfEUD06p3b2LZfeCeTk84cnlvNk/rXUhTGK7UceWrlJ588blTqNjaWzATsylwdpCswB9/uDzitd7rhH2vM30zus3h5DX1b13a6jYwW0TSSzF4jIixsPl5PJAXuPeuXRHM1lZOvqJdtb3x8SpNoLSCTB2lhtBbkBm8oHHoCfSuxZJV1uXocGtu+2MfefZdJtEtpJPCBZF2g2t6X83yqTHIAwBbvivPquNrwknk9ZDW3UL2ZtJfT6CppeiXHiB8vGw7ujbWB/Q111o4tJNcI4tvUN3LOW3k0LQ/iDeaeVW/wA3FqTgXCjzpntuHr/v96p36aVT9xY0+rhdstn6Gl6tpFpq1vEXJlgJEi7JGUN7Z2kZ+x7VXLIv3nwl0zBYCWLAyWWZ+MevJNY9qI7Y+gs6HoNtLN4Nnqd6jclRIuVYL32Fhzxzj1HNRVbHOIPgr9mntbSSeBx03pe7juYZJJ4Z4oyxwUKPkjAbglSQCQO3zVnmT5ZNWlrql3RLfWOoCkv4eCPxZ9oZsttSNSSAXPJ5wcKoJ49Koa/qNOih3WvnhLlluEHLgWdQ6uZSVN7EJd4QRRIud5425kJ/fiuP/edZZ7UKcRxnLy9vXY2+FFcs9XGv3tsoe5kjWPIBfaHCk9g+3aR7ZGRk1jT1+d0u2qKk/TeOfXHP0JdKXOxNseqZcbwkM8JJ3GElXHudjcE+uN2fvVqrr1an4d8HB/VEPTtrMdxo0fVI7qFJ4TujcZUkEH25B5Fd9PJXJlAFAYPe9ZalPM8DSuhSRlZLePDcEjkgFhkdu3eq052d2Io7Wl0+h8FWXT39PvcmaT0FeXQUNH+FiOfEaQ7pGOQQyYJO7+pz+lZqpcvkxu6nFQ8OiOF97pmtdP6HDZxCKFcDOWJOWZvVnPcmtqWDkyk5PLe4p9f6yZJPwUZIUKGuGUkcH5Ywf6sEt9PvVvS0+JLL4Rz9fqvBhiPLETqXV0tIxgDeeEXHAx68egrqTn2o4umplbLfjzKHQepWZtsjbh2Ge/J7/pUQnnYtX6ZRWUhyMCsOQrD2IBrYzndzT22PUMKIMKir9gBUYMZTk+TlHD4l3ap6BzIfsin/APoivPf1RqPC6dJecsI7PQqu6/PoV3WmuAXUcb7QiHeA0RVsnKDzH5h8xBHtXJ/pPSRgne/THOV/rY6/VpNw7I+Z7vtXjjiz8zPgIo7uT2A/5PoK9tZNRX6HmK6ZSl7lz7iws4CYwJQrEjzrjynPpg/t+lGu6OJGqU8TzA5/D7WG02+WzY5s7lj4XJPhSd9pz2z/AMg+9cjU0+HPbhnotHqPGhvyh0+L980WnnAOx5ESUj0Qtzn6HAU/eqdybg1Hk32qTg1HnAvfDKw/ETpcKPyYA+H9HkYbcIfUKpOT2ycehqtoqXCGXyyroqJQTlLzNXq6XjJ/ihpjvfxvbXQtrjwPLltokw+MMfoD7HvXK6pbXCEfFr74t77Zx7zdSm+HhlTLb6nJEYryzgu0P8SSBHyOxBGOfqMV5yM9BCzxNPbKt+jTa+m+xYcLMe0sl0sk7pFG+mTYixsDXCFcqMAt5suR3GQffvVJxphKU46iPtZziLzvzjbbPuJTfmj1qjXnhyM7W9nHtPIbxJDwflyFUH96x060vfFQUrJZ9MR/d4+hlKcmvQeuj9PW3sbaJf4YlyfckAsf1JJr6MuDnMuKkBQFRrQnjG6yt4Xkc+cu/hjtwSQpLH0oCnjOtHuLBfoGlb++0VG5OwkdVfELV7Kbw3tovfcqOVIz75wOx+tMgiaLemWI3EmPFuGMjY9zwB9gABXb00O2tI81rpOy9+7Yz7qSWa8vGW3V5AD4agL7d8+g5zyfTFc/UaiTm/LB2dJp4wqXv3GvQvhTdMm+S7ht3z8jbWPbvwcD2x9K0q+xcMsSpg+UMsHw4vQAE1WEn/ywf+c1t/6y71NEtDQ/8SV//m2pHn/EYj/+H/5qVrbV6GH9vo9CtSznsbx0nmSV1txtZEK48RyMHOc/JXnP6isnqI1wl65+iO10TQQVr7ePMVdc6cR4Xv3uEiWR2WGDazPIUJTC+bjLAn2Ga6nTXOqiMOWV9dCHjSfkjro2m/hI2ubjzypHkRqQfDXtgc9z6mu5WnFd8+f0R5y+zxZqqvZN8+rOfUHWpjDwxYZzjY6nIAIB5H849u3asLtWo5Ud2Z6fp/e1KXHmvf8AwUOkPe3c0SW8TOyMGUZPDL5tzE+p9z71Tt1PfHtaOnVplW+5G5p1HqjLtk0fcCMEeMmD9weKrFktLLX7hFCnSp0A7CNoCB9h4g/2oCS/UzqCzWN2oAyTiI4A+0lMjBmnVXWmmajcQBopplCSKymE5XO0hlwc8bSOPeud1SN7pzRLtkmuXhP3b7fU209ufaRysriwTiLU54R/I0x4/SQHFeathrZ7z08Ze9R/gtf8a4kWcE9o3H+LTyH+VJufqPIuf2qrKGpj/wC2ivjH+WR7P/cd4rKEtCkFrIxklVfxFzkkDO448QmQ+VT2Aq70uN9uqj4lkcLftjxt69q7fzNdmFHZGr17QqBQBQBQBQEHXId9tOuMkxOBx/SaA/L1l1ARDEuPkXH6gHsK69N2a0cq3S/8kn6mx9EdMw2WlyzXAVzPHufZkEqygBFOQct7+7Vx/ezre5HPVfh7p1vZyXDW5keOMuVEj4JAz6HsP9hWjxG5YJJuldAWJgD+DDIW5VoS4UqRx3c8/rVbU22xj7HJnBJvch3enWNv4wPjR+Cqs+JZlHnOFAO4KxJ4wPeuZC3qM3iHmb2qlyLsj2CyySXN8UDhR+HjkeaXC54aTzbc5+ReB711YaTujF6h90o5+G5jDUTqk3U8ZK/qe1t76GGPSrCcFGJ8Z0ChgQcgszbjyc1aWrpol7UkivKuU0RukOkI5p/B1C6a2kztFtgqZF7+WQna4PsO1WXqpWLZ7P09DSqIxfG5qsXws05X3eD9AvoP/c/U1qwbcjbZWMcKhYkVFHGFAHapIJFARItThaRo1ljMinDIGGR9x3oCRPCHVlYZVgQQfUHvQGJ9VfDz/DZ0vbWdYYvECkvk+Hv8o47MuTjkjGfpVLX1KzTyjKPd7lz8jZXLEkzumrzk8/4XKP5vF25+4KHH2zXkXpaUtvGj/wDXP7ouuT8+1k+21uYcb9Nh9BsZpD+yqtV7NJU/K2XxSivzbMO558i00ENcX0IkkmkEKtLzH4SbuEUqPmb5m7nFdz+n6IxlOcYpbY/F3P5+Rquk8YNFr05WCgCgCgCgCgMF6v8Ahyi6rFBFKIYrzcylgTtcHzIuMZJByATWyFsoLCMZQUnljjBM1xDb2GRm3Yi4LIrD8ptsYZTkefh/stc7V6yOnUc8tm+EHLIxa3orPBDHbrF4cfzQMzRo67SMEoOAO+MEH1qKZ927XJD2JmkhPwYWJY0AQjZasCFPORGQAM5+g5rKe0sEIr9E0STaxuZ5Zo5VGbe4WNtnrglV5x+orVOzD9klISuoLiwtri5iLQwFWRlVVA/7S8DA45FcrqFOpttjKtNpxx7uWX9FqIU5civ6q16S1sLQQsSJUxujblmx2UjJ4PfFbtPoIT1VkrVnDXw4NFlz7VjzGXoac32nyf4rEhETYHiIBhUQHOc53Dk5GCDXV7eySjArZzyN3RlvttlId2RyWQO5coh+Vdx5OB3yTySPSrSMGU/W9jcyXEIt72W2BjckKFKnaQcnP0P9qraq2ytJwjnLM4RT5ZS6drN14TNBqkV0ySCIK1vyzkZwCGHGMsW54U0s1Hhwc5rCQUcvCPF7pFs8qwvaSXE4UPJNEFVl3scsXLqxy244XOB+lcXRz1V8nf34jnj9sFmxQiu3G59kmitZAg1S8tQrEBbldyt/laRTke2GrtKyzGyyVsIPiJeSrpjy/jFmj3x8rCh5DqQSQ2ByPaozK2LhJcr4Dh5Qs6Vq0MxG2402QkHHjW/hv/qxxmvLX6ayrmFq/wDGfcvkWVJPzQ027yIuTcWECe8KAn9MkAfsa5cownLChZN//J/x/oz3XoW/RFk/4qefbI0bIqLNMx3NjLHYhACqSRzx27V7PpGmnRp8TiotvhLj0z6sq2yTew711TUFAFAFAFAFAZx8d/LpyyAfmRzIyOMZQ57qf/agOXw5S6ne6luIPCaRo3J9GPhgEj9gf1rga6hau2M65JqOz+uS1XLw01Ibup4HeAIis6l0Eqp8zR7hvA5Hcdxntmr9O22fI0shx6RDHBcySwLDG/5jRp5dojTAJ2Yw+Bny/QZOKzlNtrBBQdC6bmRZIr+6ZQNzwOWePzZwodxk4BHY54pY1jdA89V3dvBfGE2qPcXqqIZPDQ7TzGxcnnyjDcd8Vsqmo15fkMZYyXfRlvLJbO2/FuMRorbV5GMkLjnHH61ohLty15kvcR/iw73EtvplsgAcrnCLhc5IKMDuU8EEYwQfrVmpYWXyzFj1pWp29pGtoPEJt1VGCxyNglQRkhTnOc1tylyQJmvLc3d9tuEeOzlSWFOynmPdkDk9lJ5FU9ZqVVTKxco2Vw7pJEvoS1tEV2jUR20J2o5dTk52u8hzkOzcDI+UDHetN0ZaimMZrnDa/YlPslsXGmaSwnkuZkeSaPf4MizARtGxO1FUHy8YyGBGRnJrY+1QUY7Ixy87ka+1F7uBnHiwsZAkULwq287c+ZW8rA8tuBwAuc96yjHseAWXT+hpDb+FLDaRzSjMkcKgK+P6SOcZ9q1ahSlF9jJi0nuVl90ZYEM8trAo5yxUKf0xjmuLp4a2bSjNpfFlmbrXKE/p3o7TxerLcuYDuBitZEKKG/hAckiTtnAPvXpdPbCyOYyzjllScWvI2+rBgFAFAFAFAFAFALHXWlR3S20MmT+erhfcJlmB+mBj9ar6ptVSxzgzh+I6azZy+CFjjL+bLBJjE4A7FGAwTn+E4Fc7QUKmGHybLJ9zOMyXMWnTGMzPc+GzIJSjODjhcqNpI9KuNpy34NZ46JnilikeGW5ckgSLcFyUfGSNrfL37DjtWNuU+CT10v1I10jjw8SRM6S+iq6HAAzz5hhvoDzWNkFHlhCr1N1FbpdQyahazwPBnw5gBJEd4x8y8/bIFardM76XCEuTKM+2WWhsuNejisjcpICjqPCYqxBZuFBHBGWwPTvUaPSyqbg3lE2TUtzt0r0zHbqJXRPxLlnkdc43PywXPYdh+ldZI05FPXdWYprEqI6lHhi2k4LBQpbYVPzMrHGDnkVosWZolcHS3sjeraQo7+GpaeU7yxSGVWEcW88lirY+gDc9q1zjHdyj6fUyTG6OxitoShBdCduGAZmB4VO3mA+Ubs8dzWmXdOQWxSdOdJizuDKszQRSZxZiTdHnk5G7sfXC8DHcits590cckF51BAgVZ3kaIW+X3LjsRgggg5yOPf2rXDnBJG1XQRdPHIz5j4PhugOOO8bcPG3vg/pWSs7diBc65vkdmSUMLa3XxJd8Kukm3btCNnIbntwe1aZucYf8e8pcb4M4pN78FhocqXkMCxKVilUOyuOViU8DueXIAH9O41q6bobaJynZLd+hldYpJJDvXaK4UAUAUAUAUAUAha70/q/jGa2vYWwGCpLFjaGIOMjOewGeO1YyipLDJyQk1rXoP+rYQTgescmCftWvwok5K7VuqFkYPd2Oo2coG3xYCTxyQG28MByeQe5ooYWEC86e6w09oTEl6fEOdzTHbIWPBJ3Ac9gOPQVWsjP8WDJYPmj6UsN1NNBIvgzKu6NTnzr3fOedwxn1zXntZ1CycfDaaaf5FyFSTye9HuhPKVuYpXkSUiOHYfDRQfLIxPkYkebJJxnAGa6ugWKkovO3z95Xu/ETrm5jutSjthLt/Cfmsgxh3IwFYeyKQ30LL7V1KYYW/JpY2TNhWPsD7e314reYmW9D2qypLIgMY/FyMPKnPlMZxtJQ8Z8w7H3rg6zqEqdV2crHz3LUKlKGT11b0V4Drc6dcva3DuqBNxKSHAHI9MKpJ4Pary1CUHKzhGntbeERW6xuI0EGq2rMC3lntjnJXkHap3KRjOR71qhZC1OWne/ozNxcXiRfQ6jZalD4e6OdB/Axywx9D5gfr3rkyv1tLcpJr9Deo1y4PerdNw3HhhhJDHBGD4iOdxK8oO53BT5vMDzj611NFrVdBPzNFlbiyVfX9zbWkC5We4kbbiTysVOTk7RjKLgt2HB9xWy2yuGZy2SMYpvZEDWelLVLSNSGMMbeI8CYzcydlDZPOSeFH09BWyq7xN4rkhrGzGjpa3xDvZCkknLqV27ccBAPRUGFGO+M+tXYxwsGDLmsiAoAoAoAoAoAoAoAoAoCu1PQba5GJ4IpB/UgP98ZoBdl+GGn94o3gb+aGR0P9jWMoRksSWSU2jpa9J3UGfA1GY59J40kH7+VsfrWqvT11/gikS5t8lR0T8PZ7S/mu7idJS+SCgZSSx53Ak8c9s+grcQaBeShI3ZuyqSfsBmpIMy0uWO3itIiuzxszy7FJYgHecBRkksVX6DNearrlqdZOx8Re3p7v5LkmoVpLzJXV/VaRT28rQTy24j3pLEm5Nz+XLevC5H+uujbpndS684b/Y0xl2yyUNhqGkTTm4t7v8PcOy4JHhbRxv3A5V92CTnvx7VNWmnVFQk+5L9fISmm8jP1botlMouFsxcOSAXtnVZMngFSCMn9a3wbl7MjDgh22mXMSwi1u7hXlz+XcoHEaL8zNuw+Oyjzckj0zUKFUMy7V8lyTlvbJbwWssRkuLyVZGC4LLEVCIO4UbmOD8x/+K4WqdusujWo9sUWYdtccnPSbU6hMs8iqbeMk2ksb7W743OByMjgc4xkkDNei09PhwSKspZY81YMAoAoAoAoAoAoAoAoAoAoAoAoAoAoBO+JN3epAy2tsJ4nRlk2sRIueMquOeM1DJFCz6rs71tq3T6fKYxDJHIg3bQTxG5+Q88n7ccVUVbq/CveZ5zyPV5bTJbILCSNRGoCKy71cDAAyGBB+oJ+1aVPf2ycegtataRm2C6nBZrPI/hpLuBBGCxckqpXaMkLk9hzzW2Msy9hsjBXdRdGWVlatfWlxNalFBVonyJCeFG08HcTUwtnKXa0RgpOgepL2/kZpLKK8aJRmRvyzgHIAOCjHOSOBW91+SIyMHW95qGoiKztrSe3DnM7SAAAA8LuUkFeMnB54HrWNdXa8sNmidNaOLO2jgBzsHLYA3E8kkDjJNb0Yss6AKAK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222" name="AutoShape 6" descr="data:image/jpeg;base64,/9j/4AAQSkZJRgABAQAAAQABAAD/2wCEAAkGBxQSEhQUExQWFhUXGR8bGRgYGBwgIRwgHRwfHB8gGSEhHighHCMmIBweITEhJSkrMC4xGB80ODMtNygtLisBCgoKDg0OGxAQGywmICQsLDcvNCwsLCwsNCwsLCwsLDQsLC8sLCwsLCwsLCwsLCwsLCwsLCwsLCwsLCwsLCwsLP/AABEIANAAtQMBEQACEQEDEQH/xAAcAAACAwEBAQEAAAAAAAAAAAAABgQFBwMCAQj/xABAEAACAQMDAgQEBAQFAgUFAQABAgMABBEFEiEGMRMiQVEHMmFxFCOBkUJSYqEVcoKxwTNDU3Oy0eEWJIOSwhf/xAAbAQEAAgMBAQAAAAAAAAAAAAAAAQQCAwUGB//EADgRAAICAQMCAwYFBAEDBQAAAAABAgMRBCExBRITQVEiYXGBkfAyobHB0QYVQuEjFFJyM0RigvH/2gAMAwEAAhEDEQA/ANvoAoAoAoAoAoAoAoAoAoAoD4zADJ4HuaAjpqMLNtEsZb2Drn9s0BJoAoAoAoAoAoAoAoAoAoAoAoAoAoAoAoAoAoAoAoCh6j6gMIKQBJrhcEw7sEIe7H247Z7kYqrq9XXpod9jx5L4/fJlGLkxZFufEd5C0xmIdY9pJD4AbaudqrgDv25ya8hPV6zqU/Dryt3nD9nHll/efJFlKMFknT6bdSeGv4WJU8RCxMoLAK4Y4ATGcD0aup0/oVmmuV0rM48kv3z+xhK5NYSHavSlcKAKAKAKAKAKAKAKAKAKAKAKA8TSqgLMwVR3JOAP1NALN58Q9PjJUXAlYd1hBkPH+UGsZTjFZk8fElRb2QxWF4k0aSxnKOoZT9DWRBA6l15LKISyJI4LBQI1ycnt9qc7GUIObxHkT3+KRz5NPnI9Czxr/bJIrYqbH5FhaK9/4s92/X12zKxsYxF4kaM34jLKJHCZwEwcZ96xnXKH4iLtLZTju8zQJpQiszHAUEk/QDJrErGfWStK73c3hkuu5WCkMkeMhG5wwC8+nJNeB6trnqr3XDOM4xth+9ejyXIR7UXuj6pbxLkvvkfltgL7R6L5QcY/3zXqdJDTdPpVcpxT88tLLNEu6bykXNjq8MxKxyKWHdezf/qcGujXbCxZg017nk1tNck6thBWa31DbWahrmZIge248n7DuaAprL4k6ZK21buME9t2V/uaAao3DAFSCD2IOQftQHqgCgCgCgCgCgCgCgErqLqK9aZ7eygVdhw9xPwoJAP5a934PftXM13VtPo/Zm8y9FybYVSnwLjdORyyYvp7i/mGCY1Vti55A2L5R/qNcL+4dS1yzpodsfX/AG/2NvZCH4i1XQJWGy3tBCmf+4VQfsuTW7T9E1M33aie/wBSzXro0/giNnSmktaWscDsGKZ5AOACSQBnngHGfpXqIR7YpHOnLuk36lR8SbW6mt1itYBKxdWJaQKE2MGH3z2rNPDTMqpuuakvISLfoXVpeZJLa3X6Zcj/AGFbnqrGXZdTvfGEM2kdKxw7VuNR8XDq/hgxICVIYZ7sRkDjNap2Sn+IrXamy38Q29QxNLaXCxnzPC4Uj3KnGKxK4idHaqt1ZxMAMhfDkT+VlG0hh/f7GvmvUtNLTamUX65T9zLkZZWSy0srcXM1uXaNLeNGOxtpJfJ/RVUD9T9K7vQ+mU3VO+5d2W8Z93n8TCyxrZHPfvtVeQ5ZFLLLgbhgnY4x2JGDx3z25rjtvTdQcdK/8sL3+74eRs5j7RadYdWfgbNXbaLmRMRqwO0yYHzfQdzz6V9DlLCyVqq/Emo5xn14MrstCuL+YsymW5cZd2PlQem4+g9lH7etVp1zlLf/APD06t02hqWYru+rfz9Cq6r6Uezk8O5jU7hlJE+Vu2cHuCOxBrXKE6nszKjUaXqEXGdaUvvh7DN8FNalhujYuxaCRGeLJ+Vl5ZR/fj6Vaqs70cDX6P8A6azC4fH+zbq2lEKAKAW361tlvfwbkqx4WQ/Iz+qBv5hxx9aycWl3NbGKnFtxT3QyViZBQBQBQGY9YQXMd4ZFLtGcNmSTagx5SqIg8wAI5c5yf24HWqqm4ua3aa2Sb9Vv5fudHp0e6ztxn54KObWdpKLqDWwc7ioMWc4A7sM8gDiquk1Wqoq7K6+5L3P9i5rdJS7HJ2Je4sbWPVEHi2eopdKP+3MFIP03KeP7VMP6jUJdmorcfv0ZzJaf/teR26M6nN6jrLEYLmEgSxH0z2ZT6qcHB+hr0dN9d0FOt5T9CtJNPDJnV10YrK5cS+CyxMVk48rYOO/Gc4FbSEfn6XUoZz+bdXk7MORmTn/SoA/tW9KhctnUjHRR5k2XXT2gRSny6VOwORuaLA7d/wAwgd/WolKrHsoxtt0jXsxNt6dt2jtYEddjLGqleOCBg9uK0I5pnmv9C3dpdPd6UVZZTmW1c4Uk9ynb7+4J7kcVT12gp1cO2xfBrlffoZxm4hbWEly4ln0udJtu1vOm1h7E7xuHfhhXCh0jX0J10Wrtfy/n8jd4kHu0NulaC7lXuQqqpBSFTkZHYyHsxHcKOAffArodO6LXpX4kn3T/ACXw/k1ztzshF+Ieo+LqiwiQMkMY8gjJ2s2chmBwDjB59/rXbrrU7Yp8HT6S8OT9fdn8/IY/hPqELJcxKw8dZmMi+pU42Ee4C4H3zSUFCTS9Sp1Gxz1Em/h+RQfHDUUZoIQQXjy74Py7htUH6nk49hVbUPbBc6NW/Ednklj5sofg/p7y6hHIAdkCuzN9XGxV/Xk/6ax065Zt6zYsRh58mt9c9TLp1o8xwX7Rp/Mx7Z+g7k+1XIxcnhHAbSWWZt0r8Z5NyrfxDYf+9ECNv+deePqD+lZTqlHfyMY2RlsPHV3V6raq1k6yvPwjIQ2xf4pMDvt4445Iqaa3ZLCML7o1R7mJmh9OG52WjeZfnlcknYuc+UnkMx7E8jzH0q/qJqqvsRydHB33u3yX5v75NhhiCKqjsoAGTngcck8muWdw90AUAUBQdYdKx6jGsbyyxbSTuiIBIIwVOQRg8fsKwlCMsdyzgmMnHdCxB8FdMUeZZnPqWlPP7AVmQR9V+HEenxvd6a8scsSlzEz7klC8lWB55AODniqus0dWqrddiz+q+BlGbi9i70191zZ3Cja0sZRx7qV8QZ/ykcf5jXl/6bnKu+zT8pb/ADTx+ZYvWYpjjIgYYIBHsRmvZFU4okSttAQNjO0YBx2zjvj60BB6k1n8LFlV8SVztijzje31Poo7lvQCtN98KK3ZY8JGUYuTwiD0Jq9zdQSPdLEHWZ0HhZ2kLj35yDlf9NKLldWrFw/UmyPbLGTz1P1jHbN4MSm4umGVhT09jKeyL9T7cUv1FdEe+x4REYOTwiv6G1q+nubiO78ErGqH8pThHbJMZYnzELtJ/wAw9616PVR1NfiRTSztnz95lZDseGO1WjWZ58Q4E/EwshBkYbZEGAQg5DsfQA8c988dq20OUbMxOt0uyUW442fn6MQ9U0mPxvHWRoZR/HG+08en1/5xWesjFR7k8P8AU6r0NN0u6a/Yp001rm6SMPhpXP5krcFjz5z3JOMAevArkQzZLdm3VShoqV4cHt9Pm+Te+kemYtPh8OPLMxzI7d3b/gDsB6CrsYqKwjydts7Zuc3uzj1p0db6nEEn3KyZKSIcMpP9iD6g1kazHNQ6TudLkP4iPx7XsJ41JwPTxFHYfX6Vf0+rx7M/qUNVpHJd1fJaaTpMEZM0HAkH8J8rA8g47frV+MIp5iuTiXXWSXZPy+oyfDfqiOOWSzuFEVw7syOT5ZhnyhSexC4G36GuTqlNWNy+R6DROt0rs+fxNNquWgoAoAoAoCvk1u3VXdpUVUYoxJxhl7j3J+gqG0llkpNi5qeom/BiUNHbH/qMww0o/lVe6qfUtgkZAHOa851XrkKYuuh5l6+S/l/kWa9NLmSwS9Di8e4Ey/8ARhDIhHZ3bAYr/SoG3PqS3tUf07oJ0VyusW8uPh/sxvmm8IZLiZUUsxAABPP0Ga9KVzL+ksy31veyH825MpPPaLb+WgHsAoP3Y1x9LrZXa6yv/GK/PO7Lk6O2lS88nzWOpPHuJWi8z7hb2w79zguB38zdz/LGKr9Tpnq9RClfgXJco0nhad3z81t+31/Q76z1L+FVNOsWUFAFluTghC3zbfRpDnPPA3D7V1NRqI6evEVlpbL4FfR6CzVZl5L7wiDpLBXW208LJMXJnaTcWAI5lZj83OMejdhXmqNDf1G3xNTntxtjjng33zVEe1eXl5/E0/R9MS2iEaZI5JY92Y8lm+pNeurhGuKjFYSOS228slTybVZj2UE/sM1mQY1/iPiRNcHl58yN+vy/sAAB9KuQi41OUecZPVaWqMIRXkvtjt0T07bPZxSuiTPMm5nYA/N/Cv8AKB2wPb3qjHfd7tnn9VqZ3WOT+S9DJuobQ289xHF51jlKx8jccBWHc+YqTt/SqsoYs2O9RqJ2aB9+7w15cevyP0LYyFo0ZlKkqCVOMg47HBIq4eXO1AJnxL1wRQrbhwjz5DMf4Ix87fQn5R9W+lbqKvEnh8eZo1F3hQyufL4ifp+h3V5B4tkyRCJtqK4BWYLx5WBwFHoR659qt3atxl2x8jn6bp8ZQcrOWJnUmrbh4N1BJBOhzgggqQfmiPrz6j0rNXV3w7Zc/fAr0lunnmL2++TaPhdrs15YpJOvmU7BJjHiheN2PQ+h9Mg4rmzj2yaydaLyssbqxJCgCgCgMy1DpuQ6ldeFCG8QRzCRjgDcCjAEg/yAkD3FcrqGhs1Mo9ssLz5/QvaTUwoTbWWMen9KNjFxLlf/AAo+FP8Anb5n+3A+hrDTdF09UlOXtS9/HyRrv1c7XkaI4woCqAABgADAA+ldgqid8W3YadNhdw2nd+WHAG08nLDb/mGce1QzKKy8GS3XVTpJH4S48jxp/RuTbu/QZ4riaCiNHdPOWes1uh7o1Urze/wS3Kq2vponUwkLtUgMRkruG3yezYzz6ZrfVaoZl5lzXaGWolCpbQXL/ZEjS7KWZ44YojJk42r3Ge7H6DOS1RXCVrbzuNbdVoaVFR2e2E8P79Wb30n03Fp8G3dufGZJnxk/TPooHAH0rqRgorCPFXXTtl3TeWR3+IWmhtpu4++N3Ow/Z8bT+9ZGoYYZklQMjK6OOGUggg+xHBoDAuoEl0m4eCZGNoWJhlAJG0nO0ntxnGO/FbY3SjBxxk62i6j4eI28epF0jXZbVWFrflYGyfDAQ7c8naW+Xk+1UPFlFYwW/wC3aa2bnGxdr8sot+gumJb+dJZFP4SN9xLj52B3eQnkktyzDjjFZVRk95GjqOpqUVTTjC29fo/X1/k3arBxQoDHuv8Aou/vdTRsD8M5VRIjf9NFGTvHcEnOCOMkVuhd2QaXJrlX3STfBrOn2aQRJFGNqIoVQPQAYrSbCLrmgW94my4iSQemRyPse4oCRpWnpbwxwxDEcahVGc8AYGT6/egJVAFAFAFAFAFAFAKfxSs0k0y6LgEpGWUn0I9RUPgzr/Es+p+e/wAaGbbEjyt7IpP+wrmx0s5c7Hsr+uaavCj7T93H1L/TejdVuPktDGp7NMdv9u/9q3R0cfNnNt/qK1/ggl8dx66T6I1az3FLi0QvjcTGXIwPlB449cfU1ahWoLETianVWaiffY8sZNEtLi93i8ljmt43KqIkKLMy8NvBY7kU5GOxIPpisjQNM2mwunhtEhTGNpUYx9sVJAlxwTaVLJBY2xuIJAZkiEiqYjkK6pu7qSQ2PTJqCSFffEqNcxalp1xCh7l496fv6/pQE7pfS9CuWElpFau45wB5l+6HkftQD4igAAAADsBUkH2gCgCgCgCgCgCgCgCgCgCgI1/c+GvABdjtRT6se36ep+gNAQo9CVhmZnkkPdg7qPsqhsKPpUYJE/qbpEz3lvFdXFxJYuCEi3gYkXLbZGA3MCucEnPl70A66Rodvartt4UiX+lQP3Pc1JAXmvW0RxJcQofZpFB/3pkFT1T1REmn3M9vLHIyxkLtYHzN5Vzg+5FQSW3TlkILWCIdljUfrjJJ+55oiCxqQUWr3SRXcDyOiKI5cs7ADunvUElbqHxE0pfI91FJn+FQX/8ASDRtLkYEHqG90K4bxITcW1wOVmgglXB+q7cH27Vg7ILzX1Jwy5+HXxIDSPaXswJU4huHUxiUezBgMN+2ayjNPhkNGqA1kQFAFAFAFAFAFAFAFAFAFAVNzNm9hjPpFJJ+uVXP7E/vUeZJbVJAs/EO6eG08aJA8sUsbRqfVi4XH67iP1rCcowi5S4RKM+vIr2dTLqd/wCBH/4ULCNQPq3c/wB685f12U5dmlh3P3/wjcqkuSmtE0ndiC1mu3z3EckmT/mPFYeF1i78UlH6L9Cc1ol9ZaSi2EsqabJbMuxi+xFwocZ3bXyfsRVnQ6PqFN6dtndDfO7+WxEpQa2Nq0qcPBE4PDIpz+gr0BoJSsCMg5B9RQCJ1tYT3dyscEEEwhQFjO2AjOcjAwdx2jtx3HvVLWaWWoSipuKXOPMzhJR5IEHRGocfnWcI9o7fJH6k/wDFVF0Wj/OUn8ZGXisIujb3bvOqrtJ/hgjI9uKz/sujxjs/N/yFZNvY63PQV28ZVruCUEdpbYEH74Yf2qI9H08Zd0O6Pwk/9jxWWXw1juYFnsroqzW7AxspJBjcblAzzgcgA9gK6kVhYNbHSsiAoAoAoAoAoAoAoAoAoBB067zq0Mrsc3MEwQZ4CxSLsAHuRuY++fpWJI9POoZULAM2SqkjJx3wPXFZEC919byy26Q2+wSyTJtMnyjYd5JHrgL2rXbWrIOEuGsfUlPDyU+k/C+DcJb6R7yXv+YcRg/0oOP3rCnT1Ux7a4pIlyb5Hi3tkjG1FVQPRQB/tW8xInUOnC5tZ4D2ljZP3BA/vQGe/CTqAy20mmXJMdzAGjAPcp249yucfbB9agkdLELpthEkr7/BjVAccyMOFCjuSxwAPrQgl9PWbxxbpQPGlYyS/Rm7L9lUBf8ATUgqepuqFjkS2iYh5JFjeYLuWDf23Htvbsqn1YE8d4bJIXSOlhPxVpud4Ypt0chzzv8AM6bsAMVfdnHHOPcVMW4s2V2Ot9yJkWtStNIYbeeSJR4cWNixuR8zlmYHAI25x/CSM5FRk1vfkttC01ohJJKQ08zb5CM4GAFVUz/CqgD68n1qSC0oAoAoCi1LrKwt22zXcKN/KXGf2FAetL6usbk7YbqF2/lDjP7HmgLugCgCgCgPjjg/agMj6jSWPS9Ov4eZLEgsPdc7HB/bmsUSOWnCHUpLPUYJeIlcFOCfzAMq3qpBFSCd4nj34C8pap5iP/Fk7L91Tk/+YKeYL2pICgCgEzqz4cW17MLlXkt7kY/NiOCcdsg8Z9MjmgJlvoVvaYuLq4eZ4xxLcyDC/VF4RT9QM/WoJIF71NLczQwQrJbQTl1F06gM5VS22FG5UkBiHZf4TgHvQEPTNNNxayacnMSyMJLrvuG7epQ/xy9sv2UqT34oC9QeMBa22Vto/LLKM+bHeOJvUn+Jx2yQDu7AMUEKoqqoCqoAAHYAdgKkg90AUAUBC1uVlt5mRSzBG2qoySccYFQyVjO5+f26FvVBb8DJjuSAhP3xu3f81QdVzeW/zPWV9R6bWlCMdv8Ax+2QU0BJOHjKvnAIBVlPsR3ByexHpVaV9tTx6epZs0mi1Ue+KWPVbDhpfXF1oyC3vledCAYHHLBecq59xx796u6XW16iLcPLn79DyOopVU3GLyvU2iZ9qscZwCce+BVwrmLv8QdRuohLC8UAIOEWPecj0LP/AMAVXldiWDs6fpPi0+J3crjBVnrXWlIxcKxwnDQJgl88ZA4xjms/E3wapdLsS293ljnn6Dj0N8UjPOtrexiKViVSRc7HYcEc9jn7is4yT4KN1E6niS/jb0J2l36Wd5Pp13tENyzS2xb5WEn/AFIz9QxJ5/m+1SajzYfC1LadpLS8ubdGPMaFSMewLA/YE5IoQNekW8Fr+RFxkkklizMx7s5OSSeOTUqO2TZ4cnHu8ibqOoxQLvmkSNc43OQBk9hzQ1lPd9d6dGMveQj7Nk/sKjIwUE3xbtGJW1iuLpvaKJsfucUySc7XqHVr+FpLW3itY8NteY73YrkYVBwDkY83t2oCtlsoJLaCd5prrUSEljRmLNuVgSgiXCRg8oWKjHcmo5Ay6yvjKjagwhiDBktUO6R2HYMy+Zj/AER/YkipBYW9jJcKodTbWoGFgXh3XHAkK/IP6FOfc9xQF/BCqKFRQqqMAAYAH0qSDzd3KxI8jnCopZj7ADJoDMf/AK3upp0aNtkRlRRGEU5VnCncSM5wc8EYqjVq3ZZ2rgo16t2XdqWxqdXi8FAQdX1iC1UPPIsasdoJzycE4GPoCahtLkzrrnY+2CbfuKaT4gaeBxPv+iI7H+y1j4kPU3rRahvHY/oImr9TwvdvcshRVjXCHAZwGwXPOCRn5Qc4/auR1HuuShWuds/fB1a6bNLQ4z5lvj0SPt303c61iTiCKPIiYofzQxzuAOCoGAOe/PpWzp/T/Ag3Ll429Dk32JvC8jYa6xWMy0/4ZSKZV8cRx+K7R7VDMVY7hnPAIJIxg9q1SqUuTpU9UtprVcEtiJ1b0sLCJZvxTPllTw3VBu3HkqVUHI7+3BrXZVGMW0W9F1O+y6MJ7p+4S1s5Ly9toohlhIjA/wAiKwZnPt24+ta6e6Us+WC91m2uNCr/AMmzcOr+lYNRh8KdeRyjj5kb3U/8djV08oZ3H/jukNtC/wCIWo+U92Uf+sfbzD7VBJN0f4s6eZM3MclrL2O9CQCfXIGR+orLueMGx2ycezOwy6rq2nalbyQi4tpNwO3ewIDD5SQeeDisTWJH/wBPTrMkkWlaYQm7lZl2tkcZBHBGM9vWgLK0h1CKWWRX0yyEiqGUNvAKZ8wHlAODj/SKgHCxghIKf4lc3mWY+BZDauWJZhuQeUEn1cYzUgYNMiaJTHDFbaaG587K83PqwB27vqWagGPRtFii/M3GaUjDTyMGY/Y9kH9KgD6VJBb0AUBTdZaZJdWNzBEQJJIyqknAyfc+ntQCf0H0fcpJHLeIkYh5SNW3F3243ORwAuThee+fSq1GmVTbRWo0qqk5ZNJqyWQoDHfjit0skU2zdaIuNy90YnkuPQEYAP3rRfU7I4TOn0vXQ0lrlKOc7e9CRp07DY4Ltb5PieDt8THuuc5x7YzVKpQjPts5PQa+++ytW6WScfqzY+jOnNNkRLmD/wC5P8MkpLMh9RtPCEdiMA10YQjH8KPKX6q67/1JZHYCsyuFAJvxE6wfT/ASKMM85YBmzhdoB7Duee30rCcu1ZLOk06vtVbeMmUX+uSTP4k7tK/oWwAn0RRwo/ufUmqE7pS5PY6Xp1OnXsvf1fJ86O6ym0zf+RHOrtl5PlkIHpnsQPQcDmt9Wog9uDh9Q6TqVJ2Z71+f0/g3DpPqi31GHxrds4OHU8Mh9mH/AD2NWzgl1QEDUdFt7gYmgikB/nQH/igEXqbpzp+2I/EQxIzZwqbsnH9Kn6VKi5PCDaSyzPLzV9JM8MdtZSKnjRhneVwCpYBvJuPofXHas5UyjFtmKsTeEP8A8RenbKwsjcwWcHiJJEVLLnPnHcnk57VrUctIybwslF038T7x+Es7bYO4RinH04xVpaOx8YKtmsrr/FkVesr6O/uXuTAELALgHPyZBOfXJ9fYCuRqbJws7U+D2PSOn03aVW2Rz3ceTx97jb8GdGLtLILiVFQgCNZvmYcnchJGMYHb3rdS5SjmTOV1Ouiq3w6VjHOXnc2et5zRS+Klxs02Yh3RiY1VkYqQWkUDkc455rCyXbFv0MZy7Yt+iMhtYJ9/5d7dA/SZj/ua5MNda9sI5S19vuHCytdTjAMepOx/lmRXH68Z/vXXpUprLM11Fr8USwj6q1WFkWWC3uAzKgMblGJbgcNx3+tZuMlyWqdZXbLtSeTSUJIGRg45HtUFo+SxBgVYBlIwQRkH70Bl2ufDx7OU3WmruQ58S0J4IPcwk8Aj2/QVV1WljfDt4fr9+RZo1U6tk9nyiR0laeJcLPY7o8Ei6DKyo3oVKnH5oP8AEB6c9xVLp1eqrlKNv4Vx/r3Gepdb9pcv7395pldcphQFJ1L0rb3/AIX4lWYRElQrFeWGDkqQf71DWTKMnF5T3Iy9AaaBj8FCfuuT+55p2ol2TfLZkvXOhW9pemK1byMm548kiJs8AHuMjPl9MVU1MY4PQ9Cuuc5JtuK9fUtfgvbML2Zo8+H4WJvbfu8o/wA2M5/+a2afuUcSKXWXS781fP4m0k1YOQZbr/XdxLujtAA8UpDyKwIdM4HhbhySDyTgBl9as06aVntPj9fgVNRq4Veznf8AJfEUD06p3b2LZfeCeTk84cnlvNk/rXUhTGK7UceWrlJ588blTqNjaWzATsylwdpCswB9/uDzitd7rhH2vM30zus3h5DX1b13a6jYwW0TSSzF4jIixsPl5PJAXuPeuXRHM1lZOvqJdtb3x8SpNoLSCTB2lhtBbkBm8oHHoCfSuxZJV1uXocGtu+2MfefZdJtEtpJPCBZF2g2t6X83yqTHIAwBbvivPquNrwknk9ZDW3UL2ZtJfT6CppeiXHiB8vGw7ujbWB/Q111o4tJNcI4tvUN3LOW3k0LQ/iDeaeVW/wA3FqTgXCjzpntuHr/v96p36aVT9xY0+rhdstn6Gl6tpFpq1vEXJlgJEi7JGUN7Z2kZ+x7VXLIv3nwl0zBYCWLAyWWZ+MevJNY9qI7Y+gs6HoNtLN4Nnqd6jclRIuVYL32Fhzxzj1HNRVbHOIPgr9mntbSSeBx03pe7juYZJJ4Z4oyxwUKPkjAbglSQCQO3zVnmT5ZNWlrql3RLfWOoCkv4eCPxZ9oZsttSNSSAXPJ5wcKoJ49Koa/qNOih3WvnhLlluEHLgWdQ6uZSVN7EJd4QRRIud5425kJ/fiuP/edZZ7UKcRxnLy9vXY2+FFcs9XGv3tsoe5kjWPIBfaHCk9g+3aR7ZGRk1jT1+d0u2qKk/TeOfXHP0JdKXOxNseqZcbwkM8JJ3GElXHudjcE+uN2fvVqrr1an4d8HB/VEPTtrMdxo0fVI7qFJ4TujcZUkEH25B5Fd9PJXJlAFAYPe9ZalPM8DSuhSRlZLePDcEjkgFhkdu3eq052d2Io7Wl0+h8FWXT39PvcmaT0FeXQUNH+FiOfEaQ7pGOQQyYJO7+pz+lZqpcvkxu6nFQ8OiOF97pmtdP6HDZxCKFcDOWJOWZvVnPcmtqWDkyk5PLe4p9f6yZJPwUZIUKGuGUkcH5Ywf6sEt9PvVvS0+JLL4Rz9fqvBhiPLETqXV0tIxgDeeEXHAx68egrqTn2o4umplbLfjzKHQepWZtsjbh2Ge/J7/pUQnnYtX6ZRWUhyMCsOQrD2IBrYzndzT22PUMKIMKir9gBUYMZTk+TlHD4l3ap6BzIfsin/APoivPf1RqPC6dJecsI7PQqu6/PoV3WmuAXUcb7QiHeA0RVsnKDzH5h8xBHtXJ/pPSRgne/THOV/rY6/VpNw7I+Z7vtXjjiz8zPgIo7uT2A/5PoK9tZNRX6HmK6ZSl7lz7iws4CYwJQrEjzrjynPpg/t+lGu6OJGqU8TzA5/D7WG02+WzY5s7lj4XJPhSd9pz2z/AMg+9cjU0+HPbhnotHqPGhvyh0+L980WnnAOx5ESUj0Qtzn6HAU/eqdybg1Hk32qTg1HnAvfDKw/ETpcKPyYA+H9HkYbcIfUKpOT2ycehqtoqXCGXyyroqJQTlLzNXq6XjJ/ihpjvfxvbXQtrjwPLltokw+MMfoD7HvXK6pbXCEfFr74t77Zx7zdSm+HhlTLb6nJEYryzgu0P8SSBHyOxBGOfqMV5yM9BCzxNPbKt+jTa+m+xYcLMe0sl0sk7pFG+mTYixsDXCFcqMAt5suR3GQffvVJxphKU46iPtZziLzvzjbbPuJTfmj1qjXnhyM7W9nHtPIbxJDwflyFUH96x060vfFQUrJZ9MR/d4+hlKcmvQeuj9PW3sbaJf4YlyfckAsf1JJr6MuDnMuKkBQFRrQnjG6yt4Xkc+cu/hjtwSQpLH0oCnjOtHuLBfoGlb++0VG5OwkdVfELV7Kbw3tovfcqOVIz75wOx+tMgiaLemWI3EmPFuGMjY9zwB9gABXb00O2tI81rpOy9+7Yz7qSWa8vGW3V5AD4agL7d8+g5zyfTFc/UaiTm/LB2dJp4wqXv3GvQvhTdMm+S7ht3z8jbWPbvwcD2x9K0q+xcMsSpg+UMsHw4vQAE1WEn/ywf+c1t/6y71NEtDQ/8SV//m2pHn/EYj/+H/5qVrbV6GH9vo9CtSznsbx0nmSV1txtZEK48RyMHOc/JXnP6isnqI1wl65+iO10TQQVr7ePMVdc6cR4Xv3uEiWR2WGDazPIUJTC+bjLAn2Ga6nTXOqiMOWV9dCHjSfkjro2m/hI2ubjzypHkRqQfDXtgc9z6mu5WnFd8+f0R5y+zxZqqvZN8+rOfUHWpjDwxYZzjY6nIAIB5H849u3asLtWo5Ud2Z6fp/e1KXHmvf8AwUOkPe3c0SW8TOyMGUZPDL5tzE+p9z71Tt1PfHtaOnVplW+5G5p1HqjLtk0fcCMEeMmD9weKrFktLLX7hFCnSp0A7CNoCB9h4g/2oCS/UzqCzWN2oAyTiI4A+0lMjBmnVXWmmajcQBopplCSKymE5XO0hlwc8bSOPeud1SN7pzRLtkmuXhP3b7fU209ufaRysriwTiLU54R/I0x4/SQHFeathrZ7z08Ze9R/gtf8a4kWcE9o3H+LTyH+VJufqPIuf2qrKGpj/wC2ivjH+WR7P/cd4rKEtCkFrIxklVfxFzkkDO448QmQ+VT2Aq70uN9uqj4lkcLftjxt69q7fzNdmFHZGr17QqBQBQBQBQEHXId9tOuMkxOBx/SaA/L1l1ARDEuPkXH6gHsK69N2a0cq3S/8kn6mx9EdMw2WlyzXAVzPHufZkEqygBFOQct7+7Vx/ezre5HPVfh7p1vZyXDW5keOMuVEj4JAz6HsP9hWjxG5YJJuldAWJgD+DDIW5VoS4UqRx3c8/rVbU22xj7HJnBJvch3enWNv4wPjR+Cqs+JZlHnOFAO4KxJ4wPeuZC3qM3iHmb2qlyLsj2CyySXN8UDhR+HjkeaXC54aTzbc5+ReB711YaTujF6h90o5+G5jDUTqk3U8ZK/qe1t76GGPSrCcFGJ8Z0ChgQcgszbjyc1aWrpol7UkivKuU0RukOkI5p/B1C6a2kztFtgqZF7+WQna4PsO1WXqpWLZ7P09DSqIxfG5qsXws05X3eD9AvoP/c/U1qwbcjbZWMcKhYkVFHGFAHapIJFARItThaRo1ljMinDIGGR9x3oCRPCHVlYZVgQQfUHvQGJ9VfDz/DZ0vbWdYYvECkvk+Hv8o47MuTjkjGfpVLX1KzTyjKPd7lz8jZXLEkzumrzk8/4XKP5vF25+4KHH2zXkXpaUtvGj/wDXP7ouuT8+1k+21uYcb9Nh9BsZpD+yqtV7NJU/K2XxSivzbMO558i00ENcX0IkkmkEKtLzH4SbuEUqPmb5m7nFdz+n6IxlOcYpbY/F3P5+Rquk8YNFr05WCgCgCgCgCgMF6v8Ahyi6rFBFKIYrzcylgTtcHzIuMZJByATWyFsoLCMZQUnljjBM1xDb2GRm3Yi4LIrD8ptsYZTkefh/stc7V6yOnUc8tm+EHLIxa3orPBDHbrF4cfzQMzRo67SMEoOAO+MEH1qKZ927XJD2JmkhPwYWJY0AQjZasCFPORGQAM5+g5rKe0sEIr9E0STaxuZ5Zo5VGbe4WNtnrglV5x+orVOzD9klISuoLiwtri5iLQwFWRlVVA/7S8DA45FcrqFOpttjKtNpxx7uWX9FqIU5civ6q16S1sLQQsSJUxujblmx2UjJ4PfFbtPoIT1VkrVnDXw4NFlz7VjzGXoac32nyf4rEhETYHiIBhUQHOc53Dk5GCDXV7eySjArZzyN3RlvttlId2RyWQO5coh+Vdx5OB3yTySPSrSMGU/W9jcyXEIt72W2BjckKFKnaQcnP0P9qraq2ytJwjnLM4RT5ZS6drN14TNBqkV0ySCIK1vyzkZwCGHGMsW54U0s1Hhwc5rCQUcvCPF7pFs8qwvaSXE4UPJNEFVl3scsXLqxy244XOB+lcXRz1V8nf34jnj9sFmxQiu3G59kmitZAg1S8tQrEBbldyt/laRTke2GrtKyzGyyVsIPiJeSrpjy/jFmj3x8rCh5DqQSQ2ByPaozK2LhJcr4Dh5Qs6Vq0MxG2402QkHHjW/hv/qxxmvLX6ayrmFq/wDGfcvkWVJPzQ027yIuTcWECe8KAn9MkAfsa5cownLChZN//J/x/oz3XoW/RFk/4qefbI0bIqLNMx3NjLHYhACqSRzx27V7PpGmnRp8TiotvhLj0z6sq2yTew711TUFAFAFAFAFAZx8d/LpyyAfmRzIyOMZQ57qf/agOXw5S6ne6luIPCaRo3J9GPhgEj9gf1rga6hau2M65JqOz+uS1XLw01Ibup4HeAIis6l0Eqp8zR7hvA5Hcdxntmr9O22fI0shx6RDHBcySwLDG/5jRp5dojTAJ2Yw+Bny/QZOKzlNtrBBQdC6bmRZIr+6ZQNzwOWePzZwodxk4BHY54pY1jdA89V3dvBfGE2qPcXqqIZPDQ7TzGxcnnyjDcd8Vsqmo15fkMZYyXfRlvLJbO2/FuMRorbV5GMkLjnHH61ohLty15kvcR/iw73EtvplsgAcrnCLhc5IKMDuU8EEYwQfrVmpYWXyzFj1pWp29pGtoPEJt1VGCxyNglQRkhTnOc1tylyQJmvLc3d9tuEeOzlSWFOynmPdkDk9lJ5FU9ZqVVTKxco2Vw7pJEvoS1tEV2jUR20J2o5dTk52u8hzkOzcDI+UDHetN0ZaimMZrnDa/YlPslsXGmaSwnkuZkeSaPf4MizARtGxO1FUHy8YyGBGRnJrY+1QUY7Ixy87ka+1F7uBnHiwsZAkULwq287c+ZW8rA8tuBwAuc96yjHseAWXT+hpDb+FLDaRzSjMkcKgK+P6SOcZ9q1ahSlF9jJi0nuVl90ZYEM8trAo5yxUKf0xjmuLp4a2bSjNpfFlmbrXKE/p3o7TxerLcuYDuBitZEKKG/hAckiTtnAPvXpdPbCyOYyzjllScWvI2+rBgFAFAFAFAFAFALHXWlR3S20MmT+erhfcJlmB+mBj9ar6ptVSxzgzh+I6azZy+CFjjL+bLBJjE4A7FGAwTn+E4Fc7QUKmGHybLJ9zOMyXMWnTGMzPc+GzIJSjODjhcqNpI9KuNpy34NZ46JnilikeGW5ckgSLcFyUfGSNrfL37DjtWNuU+CT10v1I10jjw8SRM6S+iq6HAAzz5hhvoDzWNkFHlhCr1N1FbpdQyahazwPBnw5gBJEd4x8y8/bIFardM76XCEuTKM+2WWhsuNejisjcpICjqPCYqxBZuFBHBGWwPTvUaPSyqbg3lE2TUtzt0r0zHbqJXRPxLlnkdc43PywXPYdh+ldZI05FPXdWYprEqI6lHhi2k4LBQpbYVPzMrHGDnkVosWZolcHS3sjeraQo7+GpaeU7yxSGVWEcW88lirY+gDc9q1zjHdyj6fUyTG6OxitoShBdCduGAZmB4VO3mA+Ubs8dzWmXdOQWxSdOdJizuDKszQRSZxZiTdHnk5G7sfXC8DHcits590cckF51BAgVZ3kaIW+X3LjsRgggg5yOPf2rXDnBJG1XQRdPHIz5j4PhugOOO8bcPG3vg/pWSs7diBc65vkdmSUMLa3XxJd8Kukm3btCNnIbntwe1aZucYf8e8pcb4M4pN78FhocqXkMCxKVilUOyuOViU8DueXIAH9O41q6bobaJynZLd+hldYpJJDvXaK4UAUAUAUAUAUAha70/q/jGa2vYWwGCpLFjaGIOMjOewGeO1YyipLDJyQk1rXoP+rYQTgescmCftWvwok5K7VuqFkYPd2Oo2coG3xYCTxyQG28MByeQe5ooYWEC86e6w09oTEl6fEOdzTHbIWPBJ3Ac9gOPQVWsjP8WDJYPmj6UsN1NNBIvgzKu6NTnzr3fOedwxn1zXntZ1CycfDaaaf5FyFSTye9HuhPKVuYpXkSUiOHYfDRQfLIxPkYkebJJxnAGa6ugWKkovO3z95Xu/ETrm5jutSjthLt/Cfmsgxh3IwFYeyKQ30LL7V1KYYW/JpY2TNhWPsD7e314reYmW9D2qypLIgMY/FyMPKnPlMZxtJQ8Z8w7H3rg6zqEqdV2crHz3LUKlKGT11b0V4Drc6dcva3DuqBNxKSHAHI9MKpJ4Pary1CUHKzhGntbeERW6xuI0EGq2rMC3lntjnJXkHap3KRjOR71qhZC1OWne/ozNxcXiRfQ6jZalD4e6OdB/Axywx9D5gfr3rkyv1tLcpJr9Deo1y4PerdNw3HhhhJDHBGD4iOdxK8oO53BT5vMDzj611NFrVdBPzNFlbiyVfX9zbWkC5We4kbbiTysVOTk7RjKLgt2HB9xWy2yuGZy2SMYpvZEDWelLVLSNSGMMbeI8CYzcydlDZPOSeFH09BWyq7xN4rkhrGzGjpa3xDvZCkknLqV27ccBAPRUGFGO+M+tXYxwsGDLmsiAoAoAoAoAoAoAoAoAoCu1PQba5GJ4IpB/UgP98ZoBdl+GGn94o3gb+aGR0P9jWMoRksSWSU2jpa9J3UGfA1GY59J40kH7+VsfrWqvT11/gikS5t8lR0T8PZ7S/mu7idJS+SCgZSSx53Ak8c9s+grcQaBeShI3ZuyqSfsBmpIMy0uWO3itIiuzxszy7FJYgHecBRkksVX6DNearrlqdZOx8Re3p7v5LkmoVpLzJXV/VaRT28rQTy24j3pLEm5Nz+XLevC5H+uujbpndS684b/Y0xl2yyUNhqGkTTm4t7v8PcOy4JHhbRxv3A5V92CTnvx7VNWmnVFQk+5L9fISmm8jP1botlMouFsxcOSAXtnVZMngFSCMn9a3wbl7MjDgh22mXMSwi1u7hXlz+XcoHEaL8zNuw+Oyjzckj0zUKFUMy7V8lyTlvbJbwWssRkuLyVZGC4LLEVCIO4UbmOD8x/+K4WqdusujWo9sUWYdtccnPSbU6hMs8iqbeMk2ksb7W743OByMjgc4xkkDNei09PhwSKspZY81YMAoAoAoAoAoAoAoAoAoAoAoAoAoAoBO+JN3epAy2tsJ4nRlk2sRIueMquOeM1DJFCz6rs71tq3T6fKYxDJHIg3bQTxG5+Q88n7ccVUVbq/CveZ5zyPV5bTJbILCSNRGoCKy71cDAAyGBB+oJ+1aVPf2ycegtataRm2C6nBZrPI/hpLuBBGCxckqpXaMkLk9hzzW2Msy9hsjBXdRdGWVlatfWlxNalFBVonyJCeFG08HcTUwtnKXa0RgpOgepL2/kZpLKK8aJRmRvyzgHIAOCjHOSOBW91+SIyMHW95qGoiKztrSe3DnM7SAAAA8LuUkFeMnB54HrWNdXa8sNmidNaOLO2jgBzsHLYA3E8kkDjJNb0Yss6AKAK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a:spLocks noChangeArrowheads="1"/>
          </p:cNvSpPr>
          <p:nvPr/>
        </p:nvSpPr>
        <p:spPr bwMode="auto">
          <a:xfrm>
            <a:off x="142844" y="-24"/>
            <a:ext cx="8820150" cy="4401205"/>
          </a:xfrm>
          <a:prstGeom prst="rect">
            <a:avLst/>
          </a:prstGeom>
          <a:noFill/>
          <a:ln w="9525">
            <a:noFill/>
            <a:miter lim="800000"/>
            <a:headEnd/>
            <a:tailEnd/>
          </a:ln>
        </p:spPr>
        <p:txBody>
          <a:bodyPr wrap="square">
            <a:spAutoFit/>
          </a:bodyPr>
          <a:lstStyle/>
          <a:p>
            <a:pPr indent="1158875" algn="just"/>
            <a:r>
              <a:rPr lang="pt-BR" sz="3200" dirty="0">
                <a:latin typeface="Verdana" pitchFamily="34" charset="0"/>
              </a:rPr>
              <a:t>Quando não se faz uma leitura concentrada dos enunciados, corre-se o risco de cair nas famosas "pegadinhas".</a:t>
            </a:r>
          </a:p>
          <a:p>
            <a:pPr indent="1158875" algn="just"/>
            <a:r>
              <a:rPr lang="pt-BR" sz="3200" dirty="0">
                <a:latin typeface="Verdana" pitchFamily="34" charset="0"/>
              </a:rPr>
              <a:t>Se você estiver atento, não se deixará levar por aquilo que parece, irá raciocinar de maneira lógica e por dedução e eliminação resolverá o problema.</a:t>
            </a:r>
          </a:p>
          <a:p>
            <a:pPr indent="1158875" algn="just"/>
            <a:endParaRPr lang="pt-BR" sz="2400" dirty="0">
              <a:latin typeface="Verdana" pitchFamily="34" charset="0"/>
            </a:endParaRPr>
          </a:p>
        </p:txBody>
      </p:sp>
      <p:pic>
        <p:nvPicPr>
          <p:cNvPr id="7170" name="Picture 2" descr="http://1papacaio.com.br/modules/Cliparts/gallery/cliparts_variados/criancas/menino/menino_estudando.gif"/>
          <p:cNvPicPr>
            <a:picLocks noChangeAspect="1" noChangeArrowheads="1"/>
          </p:cNvPicPr>
          <p:nvPr/>
        </p:nvPicPr>
        <p:blipFill>
          <a:blip r:embed="rId2"/>
          <a:srcRect l="14583" t="4167" r="12499" b="6249"/>
          <a:stretch>
            <a:fillRect/>
          </a:stretch>
        </p:blipFill>
        <p:spPr bwMode="auto">
          <a:xfrm>
            <a:off x="3076786" y="3429000"/>
            <a:ext cx="2781098" cy="3416777"/>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508</TotalTime>
  <Words>1311</Words>
  <Application>Microsoft Office PowerPoint</Application>
  <PresentationFormat>Apresentação na tela (4:3)</PresentationFormat>
  <Paragraphs>118</Paragraphs>
  <Slides>58</Slides>
  <Notes>3</Notes>
  <HiddenSlides>0</HiddenSlides>
  <MMClips>0</MMClips>
  <ScaleCrop>false</ScaleCrop>
  <HeadingPairs>
    <vt:vector size="4" baseType="variant">
      <vt:variant>
        <vt:lpstr>Tema</vt:lpstr>
      </vt:variant>
      <vt:variant>
        <vt:i4>1</vt:i4>
      </vt:variant>
      <vt:variant>
        <vt:lpstr>Títulos de slides</vt:lpstr>
      </vt:variant>
      <vt:variant>
        <vt:i4>58</vt:i4>
      </vt:variant>
    </vt:vector>
  </HeadingPairs>
  <TitlesOfParts>
    <vt:vector size="59" baseType="lpstr">
      <vt:lpstr>Tema do Office</vt:lpstr>
      <vt:lpstr>DICAS DE MATEMÁTICA   ENEM 2015</vt:lpstr>
      <vt:lpstr>Apresentação do PowerPoint</vt:lpstr>
      <vt:lpstr>Apresentação do PowerPoint</vt:lpstr>
      <vt:lpstr>ATENÇÃO!</vt:lpstr>
      <vt:lpstr>Apresentação do PowerPoint</vt:lpstr>
      <vt:lpstr>Apresentação do PowerPoint</vt:lpstr>
      <vt:lpstr> Confira como a matemática  aparece no ENEM: </vt:lpstr>
      <vt:lpstr>Apresentação do PowerPoint</vt:lpstr>
      <vt:lpstr>Apresentação do PowerPoint</vt:lpstr>
      <vt:lpstr>Apresentação do PowerPoint</vt:lpstr>
      <vt:lpstr>Apresentação do PowerPoint</vt:lpstr>
      <vt:lpstr>Apresentação do PowerPoint</vt:lpstr>
      <vt:lpstr>Apresentação do PowerPoint</vt:lpstr>
      <vt:lpstr>Questão 1: (Simulado Enem 2013)  As embalagens de duas marcas de manteiga, de mesmo preço e ambas de boa qualidade, têm a forma de paralelepípedos, conforme indicam as figuras abaixo.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RESOLUÇÃO:  Primeiramente, devemos descobrir a variação percentual do ano 2000 para o ano 2010.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DICAS DE MATEMÁTICA  ENEM 2015</dc:title>
  <dc:creator>Mara</dc:creator>
  <cp:lastModifiedBy>etec10</cp:lastModifiedBy>
  <cp:revision>42</cp:revision>
  <dcterms:created xsi:type="dcterms:W3CDTF">2015-10-14T22:53:34Z</dcterms:created>
  <dcterms:modified xsi:type="dcterms:W3CDTF">2015-10-17T13:59:24Z</dcterms:modified>
</cp:coreProperties>
</file>